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333" r:id="rId6"/>
    <p:sldId id="336" r:id="rId7"/>
    <p:sldId id="337" r:id="rId8"/>
    <p:sldId id="338" r:id="rId9"/>
    <p:sldId id="339" r:id="rId10"/>
    <p:sldId id="340" r:id="rId11"/>
    <p:sldId id="346" r:id="rId12"/>
    <p:sldId id="347" r:id="rId13"/>
    <p:sldId id="348" r:id="rId14"/>
    <p:sldId id="343" r:id="rId15"/>
    <p:sldId id="344" r:id="rId16"/>
    <p:sldId id="349" r:id="rId17"/>
    <p:sldId id="350" r:id="rId18"/>
    <p:sldId id="351" r:id="rId19"/>
    <p:sldId id="353" r:id="rId20"/>
    <p:sldId id="352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45" r:id="rId30"/>
    <p:sldId id="332" r:id="rId31"/>
    <p:sldId id="341" r:id="rId32"/>
    <p:sldId id="342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64">
          <p15:clr>
            <a:srgbClr val="A4A3A4"/>
          </p15:clr>
        </p15:guide>
        <p15:guide id="2" pos="5457">
          <p15:clr>
            <a:srgbClr val="A4A3A4"/>
          </p15:clr>
        </p15:guide>
        <p15:guide id="3" pos="3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8437"/>
    <a:srgbClr val="262626"/>
    <a:srgbClr val="48484A"/>
    <a:srgbClr val="DCDDDE"/>
    <a:srgbClr val="B1B3B6"/>
    <a:srgbClr val="77787B"/>
    <a:srgbClr val="BA1222"/>
    <a:srgbClr val="524D85"/>
    <a:srgbClr val="FFC20E"/>
    <a:srgbClr val="63AF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84831" autoAdjust="0"/>
  </p:normalViewPr>
  <p:slideViewPr>
    <p:cSldViewPr snapToGrid="0" snapToObjects="1">
      <p:cViewPr varScale="1">
        <p:scale>
          <a:sx n="101" d="100"/>
          <a:sy n="101" d="100"/>
        </p:scale>
        <p:origin x="126" y="228"/>
      </p:cViewPr>
      <p:guideLst>
        <p:guide orient="horz" pos="4264"/>
        <p:guide pos="5457"/>
        <p:guide pos="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828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Subsidized</a:t>
            </a:r>
            <a:r>
              <a:rPr lang="en-US" baseline="0"/>
              <a:t> Transit Passes by Subsidized Percent of Work or School Commute Transit Fare</a:t>
            </a:r>
            <a:endParaRPr lang="en-US"/>
          </a:p>
        </c:rich>
      </c:tx>
      <c:layout>
        <c:manualLayout>
          <c:xMode val="edge"/>
          <c:yMode val="edge"/>
          <c:x val="0.11332280993318364"/>
          <c:y val="1.90995907230559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Sheet1!$G$55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Sheet1!$E$56:$E$66</c:f>
              <c:strCache>
                <c:ptCount val="11"/>
                <c:pt idx="0">
                  <c:v>0-9%</c:v>
                </c:pt>
                <c:pt idx="1">
                  <c:v>10-19%</c:v>
                </c:pt>
                <c:pt idx="2">
                  <c:v>20-29%</c:v>
                </c:pt>
                <c:pt idx="3">
                  <c:v>30-39%</c:v>
                </c:pt>
                <c:pt idx="4">
                  <c:v>40-49%</c:v>
                </c:pt>
                <c:pt idx="5">
                  <c:v>50-59%</c:v>
                </c:pt>
                <c:pt idx="6">
                  <c:v>60-69%</c:v>
                </c:pt>
                <c:pt idx="7">
                  <c:v>70-79%</c:v>
                </c:pt>
                <c:pt idx="8">
                  <c:v>80-89%</c:v>
                </c:pt>
                <c:pt idx="9">
                  <c:v>90-99%</c:v>
                </c:pt>
                <c:pt idx="10">
                  <c:v>100%</c:v>
                </c:pt>
              </c:strCache>
            </c:strRef>
          </c:cat>
          <c:val>
            <c:numRef>
              <c:f>Sheet1!$G$56:$G$66</c:f>
              <c:numCache>
                <c:formatCode>0%</c:formatCode>
                <c:ptCount val="11"/>
                <c:pt idx="0">
                  <c:v>4.5070419594272507E-2</c:v>
                </c:pt>
                <c:pt idx="1">
                  <c:v>0.17246948734217443</c:v>
                </c:pt>
                <c:pt idx="2">
                  <c:v>0.13513962238462091</c:v>
                </c:pt>
                <c:pt idx="3">
                  <c:v>0.21596486040006771</c:v>
                </c:pt>
                <c:pt idx="4">
                  <c:v>2.1068713015262124E-2</c:v>
                </c:pt>
                <c:pt idx="5">
                  <c:v>8.2851125055852973E-2</c:v>
                </c:pt>
                <c:pt idx="6">
                  <c:v>2.3438427667051998E-2</c:v>
                </c:pt>
                <c:pt idx="7">
                  <c:v>3.8571187048527182E-2</c:v>
                </c:pt>
                <c:pt idx="8">
                  <c:v>0.10678062779897739</c:v>
                </c:pt>
                <c:pt idx="9">
                  <c:v>3.4414724272724746E-2</c:v>
                </c:pt>
                <c:pt idx="10">
                  <c:v>0.12423081276237931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E-4B2A-9E4C-3A33A33D8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926735"/>
        <c:axId val="397923823"/>
      </c:barChart>
      <c:catAx>
        <c:axId val="39792673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Subsidized percent of work or school commute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923823"/>
        <c:crosses val="autoZero"/>
        <c:auto val="1"/>
        <c:lblAlgn val="ctr"/>
        <c:lblOffset val="100"/>
        <c:noMultiLvlLbl val="0"/>
      </c:catAx>
      <c:valAx>
        <c:axId val="397923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Share of subsidized passes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926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498477-578D-4E65-B384-3C27455BAE8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5FD507-3786-40C4-BA6A-047290325BEF}">
      <dgm:prSet phldrT="[Text]"/>
      <dgm:spPr/>
      <dgm:t>
        <a:bodyPr/>
        <a:lstStyle/>
        <a:p>
          <a:r>
            <a:rPr lang="en-US" dirty="0"/>
            <a:t>Choice</a:t>
          </a:r>
        </a:p>
      </dgm:t>
    </dgm:pt>
    <dgm:pt modelId="{D33E341C-A873-4634-AC63-DD61D792CFEE}" type="parTrans" cxnId="{2A345845-51E7-4CFE-8615-0F738CCAB8FA}">
      <dgm:prSet/>
      <dgm:spPr/>
      <dgm:t>
        <a:bodyPr/>
        <a:lstStyle/>
        <a:p>
          <a:endParaRPr lang="en-US"/>
        </a:p>
      </dgm:t>
    </dgm:pt>
    <dgm:pt modelId="{30F7CFD0-FD11-487C-BE9C-6498F94C2599}" type="sibTrans" cxnId="{2A345845-51E7-4CFE-8615-0F738CCAB8FA}">
      <dgm:prSet/>
      <dgm:spPr/>
      <dgm:t>
        <a:bodyPr/>
        <a:lstStyle/>
        <a:p>
          <a:endParaRPr lang="en-US"/>
        </a:p>
      </dgm:t>
    </dgm:pt>
    <dgm:pt modelId="{7AEB0DD1-7C79-47F0-820D-8B8598D4D655}">
      <dgm:prSet phldrT="[Text]"/>
      <dgm:spPr/>
      <dgm:t>
        <a:bodyPr/>
        <a:lstStyle/>
        <a:p>
          <a:r>
            <a:rPr lang="en-US" dirty="0"/>
            <a:t>Yes</a:t>
          </a:r>
        </a:p>
      </dgm:t>
    </dgm:pt>
    <dgm:pt modelId="{C5D8E551-3867-4379-9CFC-C166207FBEB8}" type="parTrans" cxnId="{D7D3F767-2C13-4627-BAA6-A45C204A6018}">
      <dgm:prSet/>
      <dgm:spPr/>
      <dgm:t>
        <a:bodyPr/>
        <a:lstStyle/>
        <a:p>
          <a:endParaRPr lang="en-US"/>
        </a:p>
      </dgm:t>
    </dgm:pt>
    <dgm:pt modelId="{70FA4407-367C-49AA-909C-553C1FE0B870}" type="sibTrans" cxnId="{D7D3F767-2C13-4627-BAA6-A45C204A6018}">
      <dgm:prSet/>
      <dgm:spPr/>
      <dgm:t>
        <a:bodyPr/>
        <a:lstStyle/>
        <a:p>
          <a:endParaRPr lang="en-US"/>
        </a:p>
      </dgm:t>
    </dgm:pt>
    <dgm:pt modelId="{D062C1E4-088D-4657-B279-3690DF26DFE8}">
      <dgm:prSet phldrT="[Text]"/>
      <dgm:spPr/>
      <dgm:t>
        <a:bodyPr/>
        <a:lstStyle/>
        <a:p>
          <a:r>
            <a:rPr lang="en-US" dirty="0"/>
            <a:t>Fully subsidized</a:t>
          </a:r>
        </a:p>
      </dgm:t>
    </dgm:pt>
    <dgm:pt modelId="{30682EDA-842A-464F-9338-8562C6016DB4}" type="parTrans" cxnId="{AE9FC498-4A08-43F3-BF9C-D86D9D071B3A}">
      <dgm:prSet/>
      <dgm:spPr/>
      <dgm:t>
        <a:bodyPr/>
        <a:lstStyle/>
        <a:p>
          <a:endParaRPr lang="en-US"/>
        </a:p>
      </dgm:t>
    </dgm:pt>
    <dgm:pt modelId="{278ABE30-778B-4387-BB6D-1C28A4F94B13}" type="sibTrans" cxnId="{AE9FC498-4A08-43F3-BF9C-D86D9D071B3A}">
      <dgm:prSet/>
      <dgm:spPr/>
      <dgm:t>
        <a:bodyPr/>
        <a:lstStyle/>
        <a:p>
          <a:endParaRPr lang="en-US"/>
        </a:p>
      </dgm:t>
    </dgm:pt>
    <dgm:pt modelId="{0FE3C6E4-2979-4ECF-8DE7-04EB78F5F6AB}">
      <dgm:prSet phldrT="[Text]"/>
      <dgm:spPr/>
      <dgm:t>
        <a:bodyPr/>
        <a:lstStyle/>
        <a:p>
          <a:r>
            <a:rPr lang="en-US" dirty="0"/>
            <a:t>No</a:t>
          </a:r>
        </a:p>
      </dgm:t>
    </dgm:pt>
    <dgm:pt modelId="{931AAA13-370B-4DF9-A074-A679955664EA}" type="parTrans" cxnId="{FB2DD2BD-7669-4EEF-9A1C-A19FFC7E9AC2}">
      <dgm:prSet/>
      <dgm:spPr/>
      <dgm:t>
        <a:bodyPr/>
        <a:lstStyle/>
        <a:p>
          <a:endParaRPr lang="en-US"/>
        </a:p>
      </dgm:t>
    </dgm:pt>
    <dgm:pt modelId="{DC83AC76-3B7D-4D86-BD3F-062E18378F42}" type="sibTrans" cxnId="{FB2DD2BD-7669-4EEF-9A1C-A19FFC7E9AC2}">
      <dgm:prSet/>
      <dgm:spPr/>
      <dgm:t>
        <a:bodyPr/>
        <a:lstStyle/>
        <a:p>
          <a:endParaRPr lang="en-US"/>
        </a:p>
      </dgm:t>
    </dgm:pt>
    <dgm:pt modelId="{749D1626-9615-4B7E-8F76-E5ED143AE852}">
      <dgm:prSet phldrT="[Text]"/>
      <dgm:spPr/>
      <dgm:t>
        <a:bodyPr/>
        <a:lstStyle/>
        <a:p>
          <a:r>
            <a:rPr lang="en-US" dirty="0"/>
            <a:t>Partially subsidized</a:t>
          </a:r>
        </a:p>
      </dgm:t>
    </dgm:pt>
    <dgm:pt modelId="{25AB4F4C-91B2-4595-9EF7-103232BC8EF9}" type="parTrans" cxnId="{CB2A44E7-09C2-4FFB-A797-DC02645085DD}">
      <dgm:prSet/>
      <dgm:spPr/>
      <dgm:t>
        <a:bodyPr/>
        <a:lstStyle/>
        <a:p>
          <a:endParaRPr lang="en-US"/>
        </a:p>
      </dgm:t>
    </dgm:pt>
    <dgm:pt modelId="{D4D8426D-0C19-4FD7-9AF6-00898DF6342D}" type="sibTrans" cxnId="{CB2A44E7-09C2-4FFB-A797-DC02645085DD}">
      <dgm:prSet/>
      <dgm:spPr/>
      <dgm:t>
        <a:bodyPr/>
        <a:lstStyle/>
        <a:p>
          <a:endParaRPr lang="en-US"/>
        </a:p>
      </dgm:t>
    </dgm:pt>
    <dgm:pt modelId="{29B327F0-FAC1-445D-A33A-C6FBBB59AACC}">
      <dgm:prSet phldrT="[Text]"/>
      <dgm:spPr/>
      <dgm:t>
        <a:bodyPr/>
        <a:lstStyle/>
        <a:p>
          <a:r>
            <a:rPr lang="en-US" dirty="0"/>
            <a:t>Not subsidized</a:t>
          </a:r>
        </a:p>
      </dgm:t>
    </dgm:pt>
    <dgm:pt modelId="{3CBAF332-CBB1-4BF1-9D2E-0FAAA042A1ED}" type="parTrans" cxnId="{76F70ABA-6F48-44D7-A7E6-DA4FB8E54FC3}">
      <dgm:prSet/>
      <dgm:spPr/>
      <dgm:t>
        <a:bodyPr/>
        <a:lstStyle/>
        <a:p>
          <a:endParaRPr lang="en-US"/>
        </a:p>
      </dgm:t>
    </dgm:pt>
    <dgm:pt modelId="{9EE7C847-19C9-47E9-AA99-C03EA38E0A9D}" type="sibTrans" cxnId="{76F70ABA-6F48-44D7-A7E6-DA4FB8E54FC3}">
      <dgm:prSet/>
      <dgm:spPr/>
      <dgm:t>
        <a:bodyPr/>
        <a:lstStyle/>
        <a:p>
          <a:endParaRPr lang="en-US"/>
        </a:p>
      </dgm:t>
    </dgm:pt>
    <dgm:pt modelId="{E0C3E81F-0C0B-4A71-8029-C5317533F13F}" type="pres">
      <dgm:prSet presAssocID="{21498477-578D-4E65-B384-3C27455BAE8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F5930B6-4648-446C-91F7-73587786A6C9}" type="pres">
      <dgm:prSet presAssocID="{3F5FD507-3786-40C4-BA6A-047290325BEF}" presName="hierRoot1" presStyleCnt="0"/>
      <dgm:spPr/>
    </dgm:pt>
    <dgm:pt modelId="{2DF4E8BF-2B7A-4D92-A947-1E61367D31CC}" type="pres">
      <dgm:prSet presAssocID="{3F5FD507-3786-40C4-BA6A-047290325BEF}" presName="composite" presStyleCnt="0"/>
      <dgm:spPr/>
    </dgm:pt>
    <dgm:pt modelId="{1122CCD3-21C9-4E05-B349-320FCD22B7A9}" type="pres">
      <dgm:prSet presAssocID="{3F5FD507-3786-40C4-BA6A-047290325BEF}" presName="background" presStyleLbl="node0" presStyleIdx="0" presStyleCnt="1"/>
      <dgm:spPr/>
    </dgm:pt>
    <dgm:pt modelId="{A9EEE398-C27E-41FA-B3AE-3CB403DBBB2E}" type="pres">
      <dgm:prSet presAssocID="{3F5FD507-3786-40C4-BA6A-047290325BEF}" presName="text" presStyleLbl="fgAcc0" presStyleIdx="0" presStyleCnt="1">
        <dgm:presLayoutVars>
          <dgm:chPref val="3"/>
        </dgm:presLayoutVars>
      </dgm:prSet>
      <dgm:spPr/>
    </dgm:pt>
    <dgm:pt modelId="{F6692211-5A5A-4B71-8511-C6CD9AA4CA75}" type="pres">
      <dgm:prSet presAssocID="{3F5FD507-3786-40C4-BA6A-047290325BEF}" presName="hierChild2" presStyleCnt="0"/>
      <dgm:spPr/>
    </dgm:pt>
    <dgm:pt modelId="{EAAE4253-4BE5-4FC2-AAB1-662B7E26498C}" type="pres">
      <dgm:prSet presAssocID="{C5D8E551-3867-4379-9CFC-C166207FBEB8}" presName="Name10" presStyleLbl="parChTrans1D2" presStyleIdx="0" presStyleCnt="2"/>
      <dgm:spPr/>
    </dgm:pt>
    <dgm:pt modelId="{5584CF60-D0F5-4B04-9DE6-396A58CE4A02}" type="pres">
      <dgm:prSet presAssocID="{7AEB0DD1-7C79-47F0-820D-8B8598D4D655}" presName="hierRoot2" presStyleCnt="0"/>
      <dgm:spPr/>
    </dgm:pt>
    <dgm:pt modelId="{EBFCA2FD-DB9B-44EF-B51D-C1A80C57461E}" type="pres">
      <dgm:prSet presAssocID="{7AEB0DD1-7C79-47F0-820D-8B8598D4D655}" presName="composite2" presStyleCnt="0"/>
      <dgm:spPr/>
    </dgm:pt>
    <dgm:pt modelId="{2CB3B39C-196C-4937-A836-8CFE9D17FF08}" type="pres">
      <dgm:prSet presAssocID="{7AEB0DD1-7C79-47F0-820D-8B8598D4D655}" presName="background2" presStyleLbl="node2" presStyleIdx="0" presStyleCnt="2"/>
      <dgm:spPr/>
    </dgm:pt>
    <dgm:pt modelId="{68DBFE8B-026F-425D-9263-D3D03F816A74}" type="pres">
      <dgm:prSet presAssocID="{7AEB0DD1-7C79-47F0-820D-8B8598D4D655}" presName="text2" presStyleLbl="fgAcc2" presStyleIdx="0" presStyleCnt="2" custLinFactNeighborX="3301" custLinFactNeighborY="2599">
        <dgm:presLayoutVars>
          <dgm:chPref val="3"/>
        </dgm:presLayoutVars>
      </dgm:prSet>
      <dgm:spPr/>
    </dgm:pt>
    <dgm:pt modelId="{EB0E1721-191E-4F61-A4D7-871E4361FAA8}" type="pres">
      <dgm:prSet presAssocID="{7AEB0DD1-7C79-47F0-820D-8B8598D4D655}" presName="hierChild3" presStyleCnt="0"/>
      <dgm:spPr/>
    </dgm:pt>
    <dgm:pt modelId="{77466F0C-5982-484F-91FF-132C4E937FCE}" type="pres">
      <dgm:prSet presAssocID="{30682EDA-842A-464F-9338-8562C6016DB4}" presName="Name17" presStyleLbl="parChTrans1D3" presStyleIdx="0" presStyleCnt="3"/>
      <dgm:spPr/>
    </dgm:pt>
    <dgm:pt modelId="{EE5888E4-8E3B-45E9-BC49-D9BE17E062BB}" type="pres">
      <dgm:prSet presAssocID="{D062C1E4-088D-4657-B279-3690DF26DFE8}" presName="hierRoot3" presStyleCnt="0"/>
      <dgm:spPr/>
    </dgm:pt>
    <dgm:pt modelId="{2758DAB7-94B3-47EE-829B-6E943247EEB4}" type="pres">
      <dgm:prSet presAssocID="{D062C1E4-088D-4657-B279-3690DF26DFE8}" presName="composite3" presStyleCnt="0"/>
      <dgm:spPr/>
    </dgm:pt>
    <dgm:pt modelId="{347CF880-C999-4A22-A105-1024A9BB809A}" type="pres">
      <dgm:prSet presAssocID="{D062C1E4-088D-4657-B279-3690DF26DFE8}" presName="background3" presStyleLbl="node3" presStyleIdx="0" presStyleCnt="3"/>
      <dgm:spPr/>
    </dgm:pt>
    <dgm:pt modelId="{471F1332-6365-43AB-B1DB-E6B1E99DF4A0}" type="pres">
      <dgm:prSet presAssocID="{D062C1E4-088D-4657-B279-3690DF26DFE8}" presName="text3" presStyleLbl="fgAcc3" presStyleIdx="0" presStyleCnt="3">
        <dgm:presLayoutVars>
          <dgm:chPref val="3"/>
        </dgm:presLayoutVars>
      </dgm:prSet>
      <dgm:spPr/>
    </dgm:pt>
    <dgm:pt modelId="{868DC3B6-E03B-4E25-A7A3-A575EAF98D0C}" type="pres">
      <dgm:prSet presAssocID="{D062C1E4-088D-4657-B279-3690DF26DFE8}" presName="hierChild4" presStyleCnt="0"/>
      <dgm:spPr/>
    </dgm:pt>
    <dgm:pt modelId="{F757DDA5-D084-46FE-A6B4-90FC2B3886F0}" type="pres">
      <dgm:prSet presAssocID="{25AB4F4C-91B2-4595-9EF7-103232BC8EF9}" presName="Name17" presStyleLbl="parChTrans1D3" presStyleIdx="1" presStyleCnt="3"/>
      <dgm:spPr/>
    </dgm:pt>
    <dgm:pt modelId="{54CB0AF4-46EF-4173-A223-1C2C4A1C06C5}" type="pres">
      <dgm:prSet presAssocID="{749D1626-9615-4B7E-8F76-E5ED143AE852}" presName="hierRoot3" presStyleCnt="0"/>
      <dgm:spPr/>
    </dgm:pt>
    <dgm:pt modelId="{81AF54A8-2EF0-4A1A-92BF-CBC20A4C5D2D}" type="pres">
      <dgm:prSet presAssocID="{749D1626-9615-4B7E-8F76-E5ED143AE852}" presName="composite3" presStyleCnt="0"/>
      <dgm:spPr/>
    </dgm:pt>
    <dgm:pt modelId="{F6E2C103-BB7A-453C-9F31-83C3434E8179}" type="pres">
      <dgm:prSet presAssocID="{749D1626-9615-4B7E-8F76-E5ED143AE852}" presName="background3" presStyleLbl="node3" presStyleIdx="1" presStyleCnt="3"/>
      <dgm:spPr/>
    </dgm:pt>
    <dgm:pt modelId="{1A36DCAA-DE4A-4037-BECB-D89E5C23B4AE}" type="pres">
      <dgm:prSet presAssocID="{749D1626-9615-4B7E-8F76-E5ED143AE852}" presName="text3" presStyleLbl="fgAcc3" presStyleIdx="1" presStyleCnt="3">
        <dgm:presLayoutVars>
          <dgm:chPref val="3"/>
        </dgm:presLayoutVars>
      </dgm:prSet>
      <dgm:spPr/>
    </dgm:pt>
    <dgm:pt modelId="{6ED492D1-5EEF-47B6-95D7-ED2CA2003DEB}" type="pres">
      <dgm:prSet presAssocID="{749D1626-9615-4B7E-8F76-E5ED143AE852}" presName="hierChild4" presStyleCnt="0"/>
      <dgm:spPr/>
    </dgm:pt>
    <dgm:pt modelId="{9A9327E2-0D9D-4CB5-B8FB-5682CBEB9A15}" type="pres">
      <dgm:prSet presAssocID="{3CBAF332-CBB1-4BF1-9D2E-0FAAA042A1ED}" presName="Name17" presStyleLbl="parChTrans1D3" presStyleIdx="2" presStyleCnt="3"/>
      <dgm:spPr/>
    </dgm:pt>
    <dgm:pt modelId="{4B05A94B-E376-4E21-B219-A557F1EB551E}" type="pres">
      <dgm:prSet presAssocID="{29B327F0-FAC1-445D-A33A-C6FBBB59AACC}" presName="hierRoot3" presStyleCnt="0"/>
      <dgm:spPr/>
    </dgm:pt>
    <dgm:pt modelId="{057AC385-F889-4902-87F0-DADE9E933644}" type="pres">
      <dgm:prSet presAssocID="{29B327F0-FAC1-445D-A33A-C6FBBB59AACC}" presName="composite3" presStyleCnt="0"/>
      <dgm:spPr/>
    </dgm:pt>
    <dgm:pt modelId="{1A29C87B-CA23-4C09-B8D4-F4D1AB3722D8}" type="pres">
      <dgm:prSet presAssocID="{29B327F0-FAC1-445D-A33A-C6FBBB59AACC}" presName="background3" presStyleLbl="node3" presStyleIdx="2" presStyleCnt="3"/>
      <dgm:spPr/>
    </dgm:pt>
    <dgm:pt modelId="{D4396441-F474-4642-87B7-FA10F68F6C24}" type="pres">
      <dgm:prSet presAssocID="{29B327F0-FAC1-445D-A33A-C6FBBB59AACC}" presName="text3" presStyleLbl="fgAcc3" presStyleIdx="2" presStyleCnt="3">
        <dgm:presLayoutVars>
          <dgm:chPref val="3"/>
        </dgm:presLayoutVars>
      </dgm:prSet>
      <dgm:spPr/>
    </dgm:pt>
    <dgm:pt modelId="{09DB4A2F-0FE3-4000-A084-4923DBFFAB39}" type="pres">
      <dgm:prSet presAssocID="{29B327F0-FAC1-445D-A33A-C6FBBB59AACC}" presName="hierChild4" presStyleCnt="0"/>
      <dgm:spPr/>
    </dgm:pt>
    <dgm:pt modelId="{47F636D2-F9F8-4B64-96A3-A3E990892D46}" type="pres">
      <dgm:prSet presAssocID="{931AAA13-370B-4DF9-A074-A679955664EA}" presName="Name10" presStyleLbl="parChTrans1D2" presStyleIdx="1" presStyleCnt="2"/>
      <dgm:spPr/>
    </dgm:pt>
    <dgm:pt modelId="{BF2BE6E7-40C9-4800-87E1-84F082959CFC}" type="pres">
      <dgm:prSet presAssocID="{0FE3C6E4-2979-4ECF-8DE7-04EB78F5F6AB}" presName="hierRoot2" presStyleCnt="0"/>
      <dgm:spPr/>
    </dgm:pt>
    <dgm:pt modelId="{B3A92893-9E47-4BD8-8E86-FF65895A4661}" type="pres">
      <dgm:prSet presAssocID="{0FE3C6E4-2979-4ECF-8DE7-04EB78F5F6AB}" presName="composite2" presStyleCnt="0"/>
      <dgm:spPr/>
    </dgm:pt>
    <dgm:pt modelId="{5027392C-7704-458B-BD7F-6B4D27712E99}" type="pres">
      <dgm:prSet presAssocID="{0FE3C6E4-2979-4ECF-8DE7-04EB78F5F6AB}" presName="background2" presStyleLbl="node2" presStyleIdx="1" presStyleCnt="2"/>
      <dgm:spPr/>
    </dgm:pt>
    <dgm:pt modelId="{058EB1A4-59CC-4723-9270-6F869356CE42}" type="pres">
      <dgm:prSet presAssocID="{0FE3C6E4-2979-4ECF-8DE7-04EB78F5F6AB}" presName="text2" presStyleLbl="fgAcc2" presStyleIdx="1" presStyleCnt="2">
        <dgm:presLayoutVars>
          <dgm:chPref val="3"/>
        </dgm:presLayoutVars>
      </dgm:prSet>
      <dgm:spPr/>
    </dgm:pt>
    <dgm:pt modelId="{2F95A225-272E-4794-94E8-05859DC6E90F}" type="pres">
      <dgm:prSet presAssocID="{0FE3C6E4-2979-4ECF-8DE7-04EB78F5F6AB}" presName="hierChild3" presStyleCnt="0"/>
      <dgm:spPr/>
    </dgm:pt>
  </dgm:ptLst>
  <dgm:cxnLst>
    <dgm:cxn modelId="{25292402-F3C5-4EB0-A9DE-88DD1693B66C}" type="presOf" srcId="{21498477-578D-4E65-B384-3C27455BAE8D}" destId="{E0C3E81F-0C0B-4A71-8029-C5317533F13F}" srcOrd="0" destOrd="0" presId="urn:microsoft.com/office/officeart/2005/8/layout/hierarchy1"/>
    <dgm:cxn modelId="{A6DFCD0E-AE71-44A4-AE2F-6BFF5CE737A2}" type="presOf" srcId="{3F5FD507-3786-40C4-BA6A-047290325BEF}" destId="{A9EEE398-C27E-41FA-B3AE-3CB403DBBB2E}" srcOrd="0" destOrd="0" presId="urn:microsoft.com/office/officeart/2005/8/layout/hierarchy1"/>
    <dgm:cxn modelId="{83F9543C-2786-49D5-B089-FD44C4BF41B7}" type="presOf" srcId="{D062C1E4-088D-4657-B279-3690DF26DFE8}" destId="{471F1332-6365-43AB-B1DB-E6B1E99DF4A0}" srcOrd="0" destOrd="0" presId="urn:microsoft.com/office/officeart/2005/8/layout/hierarchy1"/>
    <dgm:cxn modelId="{2A345845-51E7-4CFE-8615-0F738CCAB8FA}" srcId="{21498477-578D-4E65-B384-3C27455BAE8D}" destId="{3F5FD507-3786-40C4-BA6A-047290325BEF}" srcOrd="0" destOrd="0" parTransId="{D33E341C-A873-4634-AC63-DD61D792CFEE}" sibTransId="{30F7CFD0-FD11-487C-BE9C-6498F94C2599}"/>
    <dgm:cxn modelId="{D7D3F767-2C13-4627-BAA6-A45C204A6018}" srcId="{3F5FD507-3786-40C4-BA6A-047290325BEF}" destId="{7AEB0DD1-7C79-47F0-820D-8B8598D4D655}" srcOrd="0" destOrd="0" parTransId="{C5D8E551-3867-4379-9CFC-C166207FBEB8}" sibTransId="{70FA4407-367C-49AA-909C-553C1FE0B870}"/>
    <dgm:cxn modelId="{8DE03948-CF35-4B7D-91C7-988E7EB36D47}" type="presOf" srcId="{30682EDA-842A-464F-9338-8562C6016DB4}" destId="{77466F0C-5982-484F-91FF-132C4E937FCE}" srcOrd="0" destOrd="0" presId="urn:microsoft.com/office/officeart/2005/8/layout/hierarchy1"/>
    <dgm:cxn modelId="{5D4E0670-7661-483D-8B42-7C9F42DB2F7E}" type="presOf" srcId="{3CBAF332-CBB1-4BF1-9D2E-0FAAA042A1ED}" destId="{9A9327E2-0D9D-4CB5-B8FB-5682CBEB9A15}" srcOrd="0" destOrd="0" presId="urn:microsoft.com/office/officeart/2005/8/layout/hierarchy1"/>
    <dgm:cxn modelId="{2B5DE383-F931-4F9E-8751-D48803C5006F}" type="presOf" srcId="{25AB4F4C-91B2-4595-9EF7-103232BC8EF9}" destId="{F757DDA5-D084-46FE-A6B4-90FC2B3886F0}" srcOrd="0" destOrd="0" presId="urn:microsoft.com/office/officeart/2005/8/layout/hierarchy1"/>
    <dgm:cxn modelId="{57C68393-0F40-4FAF-BB9F-E7BC4DB3281A}" type="presOf" srcId="{749D1626-9615-4B7E-8F76-E5ED143AE852}" destId="{1A36DCAA-DE4A-4037-BECB-D89E5C23B4AE}" srcOrd="0" destOrd="0" presId="urn:microsoft.com/office/officeart/2005/8/layout/hierarchy1"/>
    <dgm:cxn modelId="{AE9FC498-4A08-43F3-BF9C-D86D9D071B3A}" srcId="{7AEB0DD1-7C79-47F0-820D-8B8598D4D655}" destId="{D062C1E4-088D-4657-B279-3690DF26DFE8}" srcOrd="0" destOrd="0" parTransId="{30682EDA-842A-464F-9338-8562C6016DB4}" sibTransId="{278ABE30-778B-4387-BB6D-1C28A4F94B13}"/>
    <dgm:cxn modelId="{D4994E9E-B310-4D1E-BF4E-6DFD6BE5D0A9}" type="presOf" srcId="{C5D8E551-3867-4379-9CFC-C166207FBEB8}" destId="{EAAE4253-4BE5-4FC2-AAB1-662B7E26498C}" srcOrd="0" destOrd="0" presId="urn:microsoft.com/office/officeart/2005/8/layout/hierarchy1"/>
    <dgm:cxn modelId="{76F70ABA-6F48-44D7-A7E6-DA4FB8E54FC3}" srcId="{7AEB0DD1-7C79-47F0-820D-8B8598D4D655}" destId="{29B327F0-FAC1-445D-A33A-C6FBBB59AACC}" srcOrd="2" destOrd="0" parTransId="{3CBAF332-CBB1-4BF1-9D2E-0FAAA042A1ED}" sibTransId="{9EE7C847-19C9-47E9-AA99-C03EA38E0A9D}"/>
    <dgm:cxn modelId="{8EF253BD-2505-427F-B676-AC9E41960155}" type="presOf" srcId="{931AAA13-370B-4DF9-A074-A679955664EA}" destId="{47F636D2-F9F8-4B64-96A3-A3E990892D46}" srcOrd="0" destOrd="0" presId="urn:microsoft.com/office/officeart/2005/8/layout/hierarchy1"/>
    <dgm:cxn modelId="{FB2DD2BD-7669-4EEF-9A1C-A19FFC7E9AC2}" srcId="{3F5FD507-3786-40C4-BA6A-047290325BEF}" destId="{0FE3C6E4-2979-4ECF-8DE7-04EB78F5F6AB}" srcOrd="1" destOrd="0" parTransId="{931AAA13-370B-4DF9-A074-A679955664EA}" sibTransId="{DC83AC76-3B7D-4D86-BD3F-062E18378F42}"/>
    <dgm:cxn modelId="{89FBC8DF-4D51-4B6C-B824-F99282A3D3BE}" type="presOf" srcId="{7AEB0DD1-7C79-47F0-820D-8B8598D4D655}" destId="{68DBFE8B-026F-425D-9263-D3D03F816A74}" srcOrd="0" destOrd="0" presId="urn:microsoft.com/office/officeart/2005/8/layout/hierarchy1"/>
    <dgm:cxn modelId="{7114DDE5-EFBA-49DA-9755-2A253B2E66EB}" type="presOf" srcId="{0FE3C6E4-2979-4ECF-8DE7-04EB78F5F6AB}" destId="{058EB1A4-59CC-4723-9270-6F869356CE42}" srcOrd="0" destOrd="0" presId="urn:microsoft.com/office/officeart/2005/8/layout/hierarchy1"/>
    <dgm:cxn modelId="{CB2A44E7-09C2-4FFB-A797-DC02645085DD}" srcId="{7AEB0DD1-7C79-47F0-820D-8B8598D4D655}" destId="{749D1626-9615-4B7E-8F76-E5ED143AE852}" srcOrd="1" destOrd="0" parTransId="{25AB4F4C-91B2-4595-9EF7-103232BC8EF9}" sibTransId="{D4D8426D-0C19-4FD7-9AF6-00898DF6342D}"/>
    <dgm:cxn modelId="{4EB391F8-2E14-4CBF-9789-8142C4FFAAAF}" type="presOf" srcId="{29B327F0-FAC1-445D-A33A-C6FBBB59AACC}" destId="{D4396441-F474-4642-87B7-FA10F68F6C24}" srcOrd="0" destOrd="0" presId="urn:microsoft.com/office/officeart/2005/8/layout/hierarchy1"/>
    <dgm:cxn modelId="{6A475E61-17AA-4647-8A05-2498B8FEDD9C}" type="presParOf" srcId="{E0C3E81F-0C0B-4A71-8029-C5317533F13F}" destId="{6F5930B6-4648-446C-91F7-73587786A6C9}" srcOrd="0" destOrd="0" presId="urn:microsoft.com/office/officeart/2005/8/layout/hierarchy1"/>
    <dgm:cxn modelId="{841D1AB8-42EE-49A4-AA0F-7087F53A65B8}" type="presParOf" srcId="{6F5930B6-4648-446C-91F7-73587786A6C9}" destId="{2DF4E8BF-2B7A-4D92-A947-1E61367D31CC}" srcOrd="0" destOrd="0" presId="urn:microsoft.com/office/officeart/2005/8/layout/hierarchy1"/>
    <dgm:cxn modelId="{C19BBB41-E35A-42F6-ADFC-1526CEDD633A}" type="presParOf" srcId="{2DF4E8BF-2B7A-4D92-A947-1E61367D31CC}" destId="{1122CCD3-21C9-4E05-B349-320FCD22B7A9}" srcOrd="0" destOrd="0" presId="urn:microsoft.com/office/officeart/2005/8/layout/hierarchy1"/>
    <dgm:cxn modelId="{E6CCC28D-187D-4C1D-A256-B7FA9B68D17C}" type="presParOf" srcId="{2DF4E8BF-2B7A-4D92-A947-1E61367D31CC}" destId="{A9EEE398-C27E-41FA-B3AE-3CB403DBBB2E}" srcOrd="1" destOrd="0" presId="urn:microsoft.com/office/officeart/2005/8/layout/hierarchy1"/>
    <dgm:cxn modelId="{75A5018A-FBB4-414C-9A28-AA1378DC6D81}" type="presParOf" srcId="{6F5930B6-4648-446C-91F7-73587786A6C9}" destId="{F6692211-5A5A-4B71-8511-C6CD9AA4CA75}" srcOrd="1" destOrd="0" presId="urn:microsoft.com/office/officeart/2005/8/layout/hierarchy1"/>
    <dgm:cxn modelId="{91648399-F019-4D86-AB2A-FEAE0968F7F8}" type="presParOf" srcId="{F6692211-5A5A-4B71-8511-C6CD9AA4CA75}" destId="{EAAE4253-4BE5-4FC2-AAB1-662B7E26498C}" srcOrd="0" destOrd="0" presId="urn:microsoft.com/office/officeart/2005/8/layout/hierarchy1"/>
    <dgm:cxn modelId="{11E73B58-70EE-4D63-847C-691ED884EE85}" type="presParOf" srcId="{F6692211-5A5A-4B71-8511-C6CD9AA4CA75}" destId="{5584CF60-D0F5-4B04-9DE6-396A58CE4A02}" srcOrd="1" destOrd="0" presId="urn:microsoft.com/office/officeart/2005/8/layout/hierarchy1"/>
    <dgm:cxn modelId="{798617C3-2AF5-41E1-AE70-52FB28FB61D9}" type="presParOf" srcId="{5584CF60-D0F5-4B04-9DE6-396A58CE4A02}" destId="{EBFCA2FD-DB9B-44EF-B51D-C1A80C57461E}" srcOrd="0" destOrd="0" presId="urn:microsoft.com/office/officeart/2005/8/layout/hierarchy1"/>
    <dgm:cxn modelId="{46387688-2C2D-4E0D-8739-6EB52E43B71A}" type="presParOf" srcId="{EBFCA2FD-DB9B-44EF-B51D-C1A80C57461E}" destId="{2CB3B39C-196C-4937-A836-8CFE9D17FF08}" srcOrd="0" destOrd="0" presId="urn:microsoft.com/office/officeart/2005/8/layout/hierarchy1"/>
    <dgm:cxn modelId="{BC3E7682-5784-470B-9D28-40CFCE66345F}" type="presParOf" srcId="{EBFCA2FD-DB9B-44EF-B51D-C1A80C57461E}" destId="{68DBFE8B-026F-425D-9263-D3D03F816A74}" srcOrd="1" destOrd="0" presId="urn:microsoft.com/office/officeart/2005/8/layout/hierarchy1"/>
    <dgm:cxn modelId="{EE95FADB-FE3D-48EB-83F6-624A90C2C550}" type="presParOf" srcId="{5584CF60-D0F5-4B04-9DE6-396A58CE4A02}" destId="{EB0E1721-191E-4F61-A4D7-871E4361FAA8}" srcOrd="1" destOrd="0" presId="urn:microsoft.com/office/officeart/2005/8/layout/hierarchy1"/>
    <dgm:cxn modelId="{7787772D-13F8-4B9C-A535-8431D715DBCD}" type="presParOf" srcId="{EB0E1721-191E-4F61-A4D7-871E4361FAA8}" destId="{77466F0C-5982-484F-91FF-132C4E937FCE}" srcOrd="0" destOrd="0" presId="urn:microsoft.com/office/officeart/2005/8/layout/hierarchy1"/>
    <dgm:cxn modelId="{98A33A38-0A84-4D7C-9CA9-947F3F20162A}" type="presParOf" srcId="{EB0E1721-191E-4F61-A4D7-871E4361FAA8}" destId="{EE5888E4-8E3B-45E9-BC49-D9BE17E062BB}" srcOrd="1" destOrd="0" presId="urn:microsoft.com/office/officeart/2005/8/layout/hierarchy1"/>
    <dgm:cxn modelId="{CAC71D24-91FB-445B-AABE-AFF4E7360A47}" type="presParOf" srcId="{EE5888E4-8E3B-45E9-BC49-D9BE17E062BB}" destId="{2758DAB7-94B3-47EE-829B-6E943247EEB4}" srcOrd="0" destOrd="0" presId="urn:microsoft.com/office/officeart/2005/8/layout/hierarchy1"/>
    <dgm:cxn modelId="{5058ABB0-7DB5-4609-ACC1-5C408D2C5C2A}" type="presParOf" srcId="{2758DAB7-94B3-47EE-829B-6E943247EEB4}" destId="{347CF880-C999-4A22-A105-1024A9BB809A}" srcOrd="0" destOrd="0" presId="urn:microsoft.com/office/officeart/2005/8/layout/hierarchy1"/>
    <dgm:cxn modelId="{CEC71FB9-B2B9-4252-913C-6CB83FECFE69}" type="presParOf" srcId="{2758DAB7-94B3-47EE-829B-6E943247EEB4}" destId="{471F1332-6365-43AB-B1DB-E6B1E99DF4A0}" srcOrd="1" destOrd="0" presId="urn:microsoft.com/office/officeart/2005/8/layout/hierarchy1"/>
    <dgm:cxn modelId="{CE86ACF3-DC7C-4B44-B0C8-0270E4B275AD}" type="presParOf" srcId="{EE5888E4-8E3B-45E9-BC49-D9BE17E062BB}" destId="{868DC3B6-E03B-4E25-A7A3-A575EAF98D0C}" srcOrd="1" destOrd="0" presId="urn:microsoft.com/office/officeart/2005/8/layout/hierarchy1"/>
    <dgm:cxn modelId="{B79F5A23-787A-4D95-A943-B91C2FB90360}" type="presParOf" srcId="{EB0E1721-191E-4F61-A4D7-871E4361FAA8}" destId="{F757DDA5-D084-46FE-A6B4-90FC2B3886F0}" srcOrd="2" destOrd="0" presId="urn:microsoft.com/office/officeart/2005/8/layout/hierarchy1"/>
    <dgm:cxn modelId="{8101A02D-ED86-46FF-960A-4F048B521977}" type="presParOf" srcId="{EB0E1721-191E-4F61-A4D7-871E4361FAA8}" destId="{54CB0AF4-46EF-4173-A223-1C2C4A1C06C5}" srcOrd="3" destOrd="0" presId="urn:microsoft.com/office/officeart/2005/8/layout/hierarchy1"/>
    <dgm:cxn modelId="{E8864D93-C326-4468-83CB-AC1A45B5AE39}" type="presParOf" srcId="{54CB0AF4-46EF-4173-A223-1C2C4A1C06C5}" destId="{81AF54A8-2EF0-4A1A-92BF-CBC20A4C5D2D}" srcOrd="0" destOrd="0" presId="urn:microsoft.com/office/officeart/2005/8/layout/hierarchy1"/>
    <dgm:cxn modelId="{79E969FB-5E56-4A69-8B6C-BF2D1163E20B}" type="presParOf" srcId="{81AF54A8-2EF0-4A1A-92BF-CBC20A4C5D2D}" destId="{F6E2C103-BB7A-453C-9F31-83C3434E8179}" srcOrd="0" destOrd="0" presId="urn:microsoft.com/office/officeart/2005/8/layout/hierarchy1"/>
    <dgm:cxn modelId="{CA09B708-22AA-4F7A-A7C6-9823EF35F4F5}" type="presParOf" srcId="{81AF54A8-2EF0-4A1A-92BF-CBC20A4C5D2D}" destId="{1A36DCAA-DE4A-4037-BECB-D89E5C23B4AE}" srcOrd="1" destOrd="0" presId="urn:microsoft.com/office/officeart/2005/8/layout/hierarchy1"/>
    <dgm:cxn modelId="{0BD4EC4E-AAC2-4C7E-B587-4D89CD6698A7}" type="presParOf" srcId="{54CB0AF4-46EF-4173-A223-1C2C4A1C06C5}" destId="{6ED492D1-5EEF-47B6-95D7-ED2CA2003DEB}" srcOrd="1" destOrd="0" presId="urn:microsoft.com/office/officeart/2005/8/layout/hierarchy1"/>
    <dgm:cxn modelId="{47F5B422-7288-4DCD-A476-C15CDC096292}" type="presParOf" srcId="{EB0E1721-191E-4F61-A4D7-871E4361FAA8}" destId="{9A9327E2-0D9D-4CB5-B8FB-5682CBEB9A15}" srcOrd="4" destOrd="0" presId="urn:microsoft.com/office/officeart/2005/8/layout/hierarchy1"/>
    <dgm:cxn modelId="{C6FBC5FF-DAF3-486F-A100-BB275834F845}" type="presParOf" srcId="{EB0E1721-191E-4F61-A4D7-871E4361FAA8}" destId="{4B05A94B-E376-4E21-B219-A557F1EB551E}" srcOrd="5" destOrd="0" presId="urn:microsoft.com/office/officeart/2005/8/layout/hierarchy1"/>
    <dgm:cxn modelId="{F93F7EDE-ACFA-43C2-AA8F-5E4FA5374655}" type="presParOf" srcId="{4B05A94B-E376-4E21-B219-A557F1EB551E}" destId="{057AC385-F889-4902-87F0-DADE9E933644}" srcOrd="0" destOrd="0" presId="urn:microsoft.com/office/officeart/2005/8/layout/hierarchy1"/>
    <dgm:cxn modelId="{D25884D9-7543-4695-A74C-DE3C00E80DC2}" type="presParOf" srcId="{057AC385-F889-4902-87F0-DADE9E933644}" destId="{1A29C87B-CA23-4C09-B8D4-F4D1AB3722D8}" srcOrd="0" destOrd="0" presId="urn:microsoft.com/office/officeart/2005/8/layout/hierarchy1"/>
    <dgm:cxn modelId="{B379F08A-EACE-4844-8913-FE0B58BD695D}" type="presParOf" srcId="{057AC385-F889-4902-87F0-DADE9E933644}" destId="{D4396441-F474-4642-87B7-FA10F68F6C24}" srcOrd="1" destOrd="0" presId="urn:microsoft.com/office/officeart/2005/8/layout/hierarchy1"/>
    <dgm:cxn modelId="{30B8B5EC-C414-4872-ABAB-BE079AC48A2A}" type="presParOf" srcId="{4B05A94B-E376-4E21-B219-A557F1EB551E}" destId="{09DB4A2F-0FE3-4000-A084-4923DBFFAB39}" srcOrd="1" destOrd="0" presId="urn:microsoft.com/office/officeart/2005/8/layout/hierarchy1"/>
    <dgm:cxn modelId="{906DF1ED-DA3D-4AE7-A6D3-85ED165448BE}" type="presParOf" srcId="{F6692211-5A5A-4B71-8511-C6CD9AA4CA75}" destId="{47F636D2-F9F8-4B64-96A3-A3E990892D46}" srcOrd="2" destOrd="0" presId="urn:microsoft.com/office/officeart/2005/8/layout/hierarchy1"/>
    <dgm:cxn modelId="{0CF1C93F-593A-4C6D-B263-8F79414EC5FB}" type="presParOf" srcId="{F6692211-5A5A-4B71-8511-C6CD9AA4CA75}" destId="{BF2BE6E7-40C9-4800-87E1-84F082959CFC}" srcOrd="3" destOrd="0" presId="urn:microsoft.com/office/officeart/2005/8/layout/hierarchy1"/>
    <dgm:cxn modelId="{D2A9DBB5-30F4-4CB4-9C79-1F9AEC52FE5E}" type="presParOf" srcId="{BF2BE6E7-40C9-4800-87E1-84F082959CFC}" destId="{B3A92893-9E47-4BD8-8E86-FF65895A4661}" srcOrd="0" destOrd="0" presId="urn:microsoft.com/office/officeart/2005/8/layout/hierarchy1"/>
    <dgm:cxn modelId="{A76B2E98-50A3-4587-96CF-ECF231A9BE92}" type="presParOf" srcId="{B3A92893-9E47-4BD8-8E86-FF65895A4661}" destId="{5027392C-7704-458B-BD7F-6B4D27712E99}" srcOrd="0" destOrd="0" presId="urn:microsoft.com/office/officeart/2005/8/layout/hierarchy1"/>
    <dgm:cxn modelId="{0F4BD107-DD72-4AC9-BC1B-9235963D775A}" type="presParOf" srcId="{B3A92893-9E47-4BD8-8E86-FF65895A4661}" destId="{058EB1A4-59CC-4723-9270-6F869356CE42}" srcOrd="1" destOrd="0" presId="urn:microsoft.com/office/officeart/2005/8/layout/hierarchy1"/>
    <dgm:cxn modelId="{881578D2-B150-438B-A2A0-6102EDB0DCE3}" type="presParOf" srcId="{BF2BE6E7-40C9-4800-87E1-84F082959CFC}" destId="{2F95A225-272E-4794-94E8-05859DC6E90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498477-578D-4E65-B384-3C27455BAE8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5FD507-3786-40C4-BA6A-047290325BEF}">
      <dgm:prSet phldrT="[Text]"/>
      <dgm:spPr/>
      <dgm:t>
        <a:bodyPr/>
        <a:lstStyle/>
        <a:p>
          <a:r>
            <a:rPr lang="en-US" dirty="0"/>
            <a:t>Transit Subsidy</a:t>
          </a:r>
        </a:p>
      </dgm:t>
    </dgm:pt>
    <dgm:pt modelId="{D33E341C-A873-4634-AC63-DD61D792CFEE}" type="parTrans" cxnId="{2A345845-51E7-4CFE-8615-0F738CCAB8FA}">
      <dgm:prSet/>
      <dgm:spPr/>
      <dgm:t>
        <a:bodyPr/>
        <a:lstStyle/>
        <a:p>
          <a:endParaRPr lang="en-US"/>
        </a:p>
      </dgm:t>
    </dgm:pt>
    <dgm:pt modelId="{30F7CFD0-FD11-487C-BE9C-6498F94C2599}" type="sibTrans" cxnId="{2A345845-51E7-4CFE-8615-0F738CCAB8FA}">
      <dgm:prSet/>
      <dgm:spPr/>
      <dgm:t>
        <a:bodyPr/>
        <a:lstStyle/>
        <a:p>
          <a:endParaRPr lang="en-US"/>
        </a:p>
      </dgm:t>
    </dgm:pt>
    <dgm:pt modelId="{7AEB0DD1-7C79-47F0-820D-8B8598D4D655}">
      <dgm:prSet phldrT="[Text]"/>
      <dgm:spPr/>
      <dgm:t>
        <a:bodyPr/>
        <a:lstStyle/>
        <a:p>
          <a:r>
            <a:rPr lang="en-US" dirty="0"/>
            <a:t>Yes</a:t>
          </a:r>
        </a:p>
      </dgm:t>
    </dgm:pt>
    <dgm:pt modelId="{C5D8E551-3867-4379-9CFC-C166207FBEB8}" type="parTrans" cxnId="{D7D3F767-2C13-4627-BAA6-A45C204A6018}">
      <dgm:prSet/>
      <dgm:spPr/>
      <dgm:t>
        <a:bodyPr/>
        <a:lstStyle/>
        <a:p>
          <a:endParaRPr lang="en-US"/>
        </a:p>
      </dgm:t>
    </dgm:pt>
    <dgm:pt modelId="{70FA4407-367C-49AA-909C-553C1FE0B870}" type="sibTrans" cxnId="{D7D3F767-2C13-4627-BAA6-A45C204A6018}">
      <dgm:prSet/>
      <dgm:spPr/>
      <dgm:t>
        <a:bodyPr/>
        <a:lstStyle/>
        <a:p>
          <a:endParaRPr lang="en-US"/>
        </a:p>
      </dgm:t>
    </dgm:pt>
    <dgm:pt modelId="{0FE3C6E4-2979-4ECF-8DE7-04EB78F5F6AB}">
      <dgm:prSet phldrT="[Text]"/>
      <dgm:spPr/>
      <dgm:t>
        <a:bodyPr/>
        <a:lstStyle/>
        <a:p>
          <a:r>
            <a:rPr lang="en-US" dirty="0"/>
            <a:t>No</a:t>
          </a:r>
        </a:p>
      </dgm:t>
    </dgm:pt>
    <dgm:pt modelId="{931AAA13-370B-4DF9-A074-A679955664EA}" type="parTrans" cxnId="{FB2DD2BD-7669-4EEF-9A1C-A19FFC7E9AC2}">
      <dgm:prSet/>
      <dgm:spPr/>
      <dgm:t>
        <a:bodyPr/>
        <a:lstStyle/>
        <a:p>
          <a:endParaRPr lang="en-US"/>
        </a:p>
      </dgm:t>
    </dgm:pt>
    <dgm:pt modelId="{DC83AC76-3B7D-4D86-BD3F-062E18378F42}" type="sibTrans" cxnId="{FB2DD2BD-7669-4EEF-9A1C-A19FFC7E9AC2}">
      <dgm:prSet/>
      <dgm:spPr/>
      <dgm:t>
        <a:bodyPr/>
        <a:lstStyle/>
        <a:p>
          <a:endParaRPr lang="en-US"/>
        </a:p>
      </dgm:t>
    </dgm:pt>
    <dgm:pt modelId="{E0C3E81F-0C0B-4A71-8029-C5317533F13F}" type="pres">
      <dgm:prSet presAssocID="{21498477-578D-4E65-B384-3C27455BAE8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F5930B6-4648-446C-91F7-73587786A6C9}" type="pres">
      <dgm:prSet presAssocID="{3F5FD507-3786-40C4-BA6A-047290325BEF}" presName="hierRoot1" presStyleCnt="0"/>
      <dgm:spPr/>
    </dgm:pt>
    <dgm:pt modelId="{2DF4E8BF-2B7A-4D92-A947-1E61367D31CC}" type="pres">
      <dgm:prSet presAssocID="{3F5FD507-3786-40C4-BA6A-047290325BEF}" presName="composite" presStyleCnt="0"/>
      <dgm:spPr/>
    </dgm:pt>
    <dgm:pt modelId="{1122CCD3-21C9-4E05-B349-320FCD22B7A9}" type="pres">
      <dgm:prSet presAssocID="{3F5FD507-3786-40C4-BA6A-047290325BEF}" presName="background" presStyleLbl="node0" presStyleIdx="0" presStyleCnt="1"/>
      <dgm:spPr/>
    </dgm:pt>
    <dgm:pt modelId="{A9EEE398-C27E-41FA-B3AE-3CB403DBBB2E}" type="pres">
      <dgm:prSet presAssocID="{3F5FD507-3786-40C4-BA6A-047290325BEF}" presName="text" presStyleLbl="fgAcc0" presStyleIdx="0" presStyleCnt="1" custLinFactNeighborX="2713" custLinFactNeighborY="26428">
        <dgm:presLayoutVars>
          <dgm:chPref val="3"/>
        </dgm:presLayoutVars>
      </dgm:prSet>
      <dgm:spPr/>
    </dgm:pt>
    <dgm:pt modelId="{F6692211-5A5A-4B71-8511-C6CD9AA4CA75}" type="pres">
      <dgm:prSet presAssocID="{3F5FD507-3786-40C4-BA6A-047290325BEF}" presName="hierChild2" presStyleCnt="0"/>
      <dgm:spPr/>
    </dgm:pt>
    <dgm:pt modelId="{EAAE4253-4BE5-4FC2-AAB1-662B7E26498C}" type="pres">
      <dgm:prSet presAssocID="{C5D8E551-3867-4379-9CFC-C166207FBEB8}" presName="Name10" presStyleLbl="parChTrans1D2" presStyleIdx="0" presStyleCnt="2"/>
      <dgm:spPr/>
    </dgm:pt>
    <dgm:pt modelId="{5584CF60-D0F5-4B04-9DE6-396A58CE4A02}" type="pres">
      <dgm:prSet presAssocID="{7AEB0DD1-7C79-47F0-820D-8B8598D4D655}" presName="hierRoot2" presStyleCnt="0"/>
      <dgm:spPr/>
    </dgm:pt>
    <dgm:pt modelId="{EBFCA2FD-DB9B-44EF-B51D-C1A80C57461E}" type="pres">
      <dgm:prSet presAssocID="{7AEB0DD1-7C79-47F0-820D-8B8598D4D655}" presName="composite2" presStyleCnt="0"/>
      <dgm:spPr/>
    </dgm:pt>
    <dgm:pt modelId="{2CB3B39C-196C-4937-A836-8CFE9D17FF08}" type="pres">
      <dgm:prSet presAssocID="{7AEB0DD1-7C79-47F0-820D-8B8598D4D655}" presName="background2" presStyleLbl="node2" presStyleIdx="0" presStyleCnt="2"/>
      <dgm:spPr/>
    </dgm:pt>
    <dgm:pt modelId="{68DBFE8B-026F-425D-9263-D3D03F816A74}" type="pres">
      <dgm:prSet presAssocID="{7AEB0DD1-7C79-47F0-820D-8B8598D4D655}" presName="text2" presStyleLbl="fgAcc2" presStyleIdx="0" presStyleCnt="2" custLinFactNeighborX="3301" custLinFactNeighborY="2599">
        <dgm:presLayoutVars>
          <dgm:chPref val="3"/>
        </dgm:presLayoutVars>
      </dgm:prSet>
      <dgm:spPr/>
    </dgm:pt>
    <dgm:pt modelId="{EB0E1721-191E-4F61-A4D7-871E4361FAA8}" type="pres">
      <dgm:prSet presAssocID="{7AEB0DD1-7C79-47F0-820D-8B8598D4D655}" presName="hierChild3" presStyleCnt="0"/>
      <dgm:spPr/>
    </dgm:pt>
    <dgm:pt modelId="{47F636D2-F9F8-4B64-96A3-A3E990892D46}" type="pres">
      <dgm:prSet presAssocID="{931AAA13-370B-4DF9-A074-A679955664EA}" presName="Name10" presStyleLbl="parChTrans1D2" presStyleIdx="1" presStyleCnt="2"/>
      <dgm:spPr/>
    </dgm:pt>
    <dgm:pt modelId="{BF2BE6E7-40C9-4800-87E1-84F082959CFC}" type="pres">
      <dgm:prSet presAssocID="{0FE3C6E4-2979-4ECF-8DE7-04EB78F5F6AB}" presName="hierRoot2" presStyleCnt="0"/>
      <dgm:spPr/>
    </dgm:pt>
    <dgm:pt modelId="{B3A92893-9E47-4BD8-8E86-FF65895A4661}" type="pres">
      <dgm:prSet presAssocID="{0FE3C6E4-2979-4ECF-8DE7-04EB78F5F6AB}" presName="composite2" presStyleCnt="0"/>
      <dgm:spPr/>
    </dgm:pt>
    <dgm:pt modelId="{5027392C-7704-458B-BD7F-6B4D27712E99}" type="pres">
      <dgm:prSet presAssocID="{0FE3C6E4-2979-4ECF-8DE7-04EB78F5F6AB}" presName="background2" presStyleLbl="node2" presStyleIdx="1" presStyleCnt="2"/>
      <dgm:spPr/>
    </dgm:pt>
    <dgm:pt modelId="{058EB1A4-59CC-4723-9270-6F869356CE42}" type="pres">
      <dgm:prSet presAssocID="{0FE3C6E4-2979-4ECF-8DE7-04EB78F5F6AB}" presName="text2" presStyleLbl="fgAcc2" presStyleIdx="1" presStyleCnt="2">
        <dgm:presLayoutVars>
          <dgm:chPref val="3"/>
        </dgm:presLayoutVars>
      </dgm:prSet>
      <dgm:spPr/>
    </dgm:pt>
    <dgm:pt modelId="{2F95A225-272E-4794-94E8-05859DC6E90F}" type="pres">
      <dgm:prSet presAssocID="{0FE3C6E4-2979-4ECF-8DE7-04EB78F5F6AB}" presName="hierChild3" presStyleCnt="0"/>
      <dgm:spPr/>
    </dgm:pt>
  </dgm:ptLst>
  <dgm:cxnLst>
    <dgm:cxn modelId="{25292402-F3C5-4EB0-A9DE-88DD1693B66C}" type="presOf" srcId="{21498477-578D-4E65-B384-3C27455BAE8D}" destId="{E0C3E81F-0C0B-4A71-8029-C5317533F13F}" srcOrd="0" destOrd="0" presId="urn:microsoft.com/office/officeart/2005/8/layout/hierarchy1"/>
    <dgm:cxn modelId="{A6DFCD0E-AE71-44A4-AE2F-6BFF5CE737A2}" type="presOf" srcId="{3F5FD507-3786-40C4-BA6A-047290325BEF}" destId="{A9EEE398-C27E-41FA-B3AE-3CB403DBBB2E}" srcOrd="0" destOrd="0" presId="urn:microsoft.com/office/officeart/2005/8/layout/hierarchy1"/>
    <dgm:cxn modelId="{2A345845-51E7-4CFE-8615-0F738CCAB8FA}" srcId="{21498477-578D-4E65-B384-3C27455BAE8D}" destId="{3F5FD507-3786-40C4-BA6A-047290325BEF}" srcOrd="0" destOrd="0" parTransId="{D33E341C-A873-4634-AC63-DD61D792CFEE}" sibTransId="{30F7CFD0-FD11-487C-BE9C-6498F94C2599}"/>
    <dgm:cxn modelId="{D7D3F767-2C13-4627-BAA6-A45C204A6018}" srcId="{3F5FD507-3786-40C4-BA6A-047290325BEF}" destId="{7AEB0DD1-7C79-47F0-820D-8B8598D4D655}" srcOrd="0" destOrd="0" parTransId="{C5D8E551-3867-4379-9CFC-C166207FBEB8}" sibTransId="{70FA4407-367C-49AA-909C-553C1FE0B870}"/>
    <dgm:cxn modelId="{D4994E9E-B310-4D1E-BF4E-6DFD6BE5D0A9}" type="presOf" srcId="{C5D8E551-3867-4379-9CFC-C166207FBEB8}" destId="{EAAE4253-4BE5-4FC2-AAB1-662B7E26498C}" srcOrd="0" destOrd="0" presId="urn:microsoft.com/office/officeart/2005/8/layout/hierarchy1"/>
    <dgm:cxn modelId="{8EF253BD-2505-427F-B676-AC9E41960155}" type="presOf" srcId="{931AAA13-370B-4DF9-A074-A679955664EA}" destId="{47F636D2-F9F8-4B64-96A3-A3E990892D46}" srcOrd="0" destOrd="0" presId="urn:microsoft.com/office/officeart/2005/8/layout/hierarchy1"/>
    <dgm:cxn modelId="{FB2DD2BD-7669-4EEF-9A1C-A19FFC7E9AC2}" srcId="{3F5FD507-3786-40C4-BA6A-047290325BEF}" destId="{0FE3C6E4-2979-4ECF-8DE7-04EB78F5F6AB}" srcOrd="1" destOrd="0" parTransId="{931AAA13-370B-4DF9-A074-A679955664EA}" sibTransId="{DC83AC76-3B7D-4D86-BD3F-062E18378F42}"/>
    <dgm:cxn modelId="{89FBC8DF-4D51-4B6C-B824-F99282A3D3BE}" type="presOf" srcId="{7AEB0DD1-7C79-47F0-820D-8B8598D4D655}" destId="{68DBFE8B-026F-425D-9263-D3D03F816A74}" srcOrd="0" destOrd="0" presId="urn:microsoft.com/office/officeart/2005/8/layout/hierarchy1"/>
    <dgm:cxn modelId="{7114DDE5-EFBA-49DA-9755-2A253B2E66EB}" type="presOf" srcId="{0FE3C6E4-2979-4ECF-8DE7-04EB78F5F6AB}" destId="{058EB1A4-59CC-4723-9270-6F869356CE42}" srcOrd="0" destOrd="0" presId="urn:microsoft.com/office/officeart/2005/8/layout/hierarchy1"/>
    <dgm:cxn modelId="{6A475E61-17AA-4647-8A05-2498B8FEDD9C}" type="presParOf" srcId="{E0C3E81F-0C0B-4A71-8029-C5317533F13F}" destId="{6F5930B6-4648-446C-91F7-73587786A6C9}" srcOrd="0" destOrd="0" presId="urn:microsoft.com/office/officeart/2005/8/layout/hierarchy1"/>
    <dgm:cxn modelId="{841D1AB8-42EE-49A4-AA0F-7087F53A65B8}" type="presParOf" srcId="{6F5930B6-4648-446C-91F7-73587786A6C9}" destId="{2DF4E8BF-2B7A-4D92-A947-1E61367D31CC}" srcOrd="0" destOrd="0" presId="urn:microsoft.com/office/officeart/2005/8/layout/hierarchy1"/>
    <dgm:cxn modelId="{C19BBB41-E35A-42F6-ADFC-1526CEDD633A}" type="presParOf" srcId="{2DF4E8BF-2B7A-4D92-A947-1E61367D31CC}" destId="{1122CCD3-21C9-4E05-B349-320FCD22B7A9}" srcOrd="0" destOrd="0" presId="urn:microsoft.com/office/officeart/2005/8/layout/hierarchy1"/>
    <dgm:cxn modelId="{E6CCC28D-187D-4C1D-A256-B7FA9B68D17C}" type="presParOf" srcId="{2DF4E8BF-2B7A-4D92-A947-1E61367D31CC}" destId="{A9EEE398-C27E-41FA-B3AE-3CB403DBBB2E}" srcOrd="1" destOrd="0" presId="urn:microsoft.com/office/officeart/2005/8/layout/hierarchy1"/>
    <dgm:cxn modelId="{75A5018A-FBB4-414C-9A28-AA1378DC6D81}" type="presParOf" srcId="{6F5930B6-4648-446C-91F7-73587786A6C9}" destId="{F6692211-5A5A-4B71-8511-C6CD9AA4CA75}" srcOrd="1" destOrd="0" presId="urn:microsoft.com/office/officeart/2005/8/layout/hierarchy1"/>
    <dgm:cxn modelId="{91648399-F019-4D86-AB2A-FEAE0968F7F8}" type="presParOf" srcId="{F6692211-5A5A-4B71-8511-C6CD9AA4CA75}" destId="{EAAE4253-4BE5-4FC2-AAB1-662B7E26498C}" srcOrd="0" destOrd="0" presId="urn:microsoft.com/office/officeart/2005/8/layout/hierarchy1"/>
    <dgm:cxn modelId="{11E73B58-70EE-4D63-847C-691ED884EE85}" type="presParOf" srcId="{F6692211-5A5A-4B71-8511-C6CD9AA4CA75}" destId="{5584CF60-D0F5-4B04-9DE6-396A58CE4A02}" srcOrd="1" destOrd="0" presId="urn:microsoft.com/office/officeart/2005/8/layout/hierarchy1"/>
    <dgm:cxn modelId="{798617C3-2AF5-41E1-AE70-52FB28FB61D9}" type="presParOf" srcId="{5584CF60-D0F5-4B04-9DE6-396A58CE4A02}" destId="{EBFCA2FD-DB9B-44EF-B51D-C1A80C57461E}" srcOrd="0" destOrd="0" presId="urn:microsoft.com/office/officeart/2005/8/layout/hierarchy1"/>
    <dgm:cxn modelId="{46387688-2C2D-4E0D-8739-6EB52E43B71A}" type="presParOf" srcId="{EBFCA2FD-DB9B-44EF-B51D-C1A80C57461E}" destId="{2CB3B39C-196C-4937-A836-8CFE9D17FF08}" srcOrd="0" destOrd="0" presId="urn:microsoft.com/office/officeart/2005/8/layout/hierarchy1"/>
    <dgm:cxn modelId="{BC3E7682-5784-470B-9D28-40CFCE66345F}" type="presParOf" srcId="{EBFCA2FD-DB9B-44EF-B51D-C1A80C57461E}" destId="{68DBFE8B-026F-425D-9263-D3D03F816A74}" srcOrd="1" destOrd="0" presId="urn:microsoft.com/office/officeart/2005/8/layout/hierarchy1"/>
    <dgm:cxn modelId="{EE95FADB-FE3D-48EB-83F6-624A90C2C550}" type="presParOf" srcId="{5584CF60-D0F5-4B04-9DE6-396A58CE4A02}" destId="{EB0E1721-191E-4F61-A4D7-871E4361FAA8}" srcOrd="1" destOrd="0" presId="urn:microsoft.com/office/officeart/2005/8/layout/hierarchy1"/>
    <dgm:cxn modelId="{906DF1ED-DA3D-4AE7-A6D3-85ED165448BE}" type="presParOf" srcId="{F6692211-5A5A-4B71-8511-C6CD9AA4CA75}" destId="{47F636D2-F9F8-4B64-96A3-A3E990892D46}" srcOrd="2" destOrd="0" presId="urn:microsoft.com/office/officeart/2005/8/layout/hierarchy1"/>
    <dgm:cxn modelId="{0CF1C93F-593A-4C6D-B263-8F79414EC5FB}" type="presParOf" srcId="{F6692211-5A5A-4B71-8511-C6CD9AA4CA75}" destId="{BF2BE6E7-40C9-4800-87E1-84F082959CFC}" srcOrd="3" destOrd="0" presId="urn:microsoft.com/office/officeart/2005/8/layout/hierarchy1"/>
    <dgm:cxn modelId="{D2A9DBB5-30F4-4CB4-9C79-1F9AEC52FE5E}" type="presParOf" srcId="{BF2BE6E7-40C9-4800-87E1-84F082959CFC}" destId="{B3A92893-9E47-4BD8-8E86-FF65895A4661}" srcOrd="0" destOrd="0" presId="urn:microsoft.com/office/officeart/2005/8/layout/hierarchy1"/>
    <dgm:cxn modelId="{A76B2E98-50A3-4587-96CF-ECF231A9BE92}" type="presParOf" srcId="{B3A92893-9E47-4BD8-8E86-FF65895A4661}" destId="{5027392C-7704-458B-BD7F-6B4D27712E99}" srcOrd="0" destOrd="0" presId="urn:microsoft.com/office/officeart/2005/8/layout/hierarchy1"/>
    <dgm:cxn modelId="{0F4BD107-DD72-4AC9-BC1B-9235963D775A}" type="presParOf" srcId="{B3A92893-9E47-4BD8-8E86-FF65895A4661}" destId="{058EB1A4-59CC-4723-9270-6F869356CE42}" srcOrd="1" destOrd="0" presId="urn:microsoft.com/office/officeart/2005/8/layout/hierarchy1"/>
    <dgm:cxn modelId="{881578D2-B150-438B-A2A0-6102EDB0DCE3}" type="presParOf" srcId="{BF2BE6E7-40C9-4800-87E1-84F082959CFC}" destId="{2F95A225-272E-4794-94E8-05859DC6E90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498477-578D-4E65-B384-3C27455BAE8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5FD507-3786-40C4-BA6A-047290325BEF}">
      <dgm:prSet phldrT="[Text]"/>
      <dgm:spPr/>
      <dgm:t>
        <a:bodyPr/>
        <a:lstStyle/>
        <a:p>
          <a:r>
            <a:rPr lang="en-US" dirty="0"/>
            <a:t>Transit Pass</a:t>
          </a:r>
        </a:p>
      </dgm:t>
    </dgm:pt>
    <dgm:pt modelId="{D33E341C-A873-4634-AC63-DD61D792CFEE}" type="parTrans" cxnId="{2A345845-51E7-4CFE-8615-0F738CCAB8FA}">
      <dgm:prSet/>
      <dgm:spPr/>
      <dgm:t>
        <a:bodyPr/>
        <a:lstStyle/>
        <a:p>
          <a:endParaRPr lang="en-US"/>
        </a:p>
      </dgm:t>
    </dgm:pt>
    <dgm:pt modelId="{30F7CFD0-FD11-487C-BE9C-6498F94C2599}" type="sibTrans" cxnId="{2A345845-51E7-4CFE-8615-0F738CCAB8FA}">
      <dgm:prSet/>
      <dgm:spPr/>
      <dgm:t>
        <a:bodyPr/>
        <a:lstStyle/>
        <a:p>
          <a:endParaRPr lang="en-US"/>
        </a:p>
      </dgm:t>
    </dgm:pt>
    <dgm:pt modelId="{7AEB0DD1-7C79-47F0-820D-8B8598D4D655}">
      <dgm:prSet phldrT="[Text]"/>
      <dgm:spPr/>
      <dgm:t>
        <a:bodyPr/>
        <a:lstStyle/>
        <a:p>
          <a:r>
            <a:rPr lang="en-US" dirty="0"/>
            <a:t>Yes</a:t>
          </a:r>
        </a:p>
      </dgm:t>
    </dgm:pt>
    <dgm:pt modelId="{C5D8E551-3867-4379-9CFC-C166207FBEB8}" type="parTrans" cxnId="{D7D3F767-2C13-4627-BAA6-A45C204A6018}">
      <dgm:prSet/>
      <dgm:spPr/>
      <dgm:t>
        <a:bodyPr/>
        <a:lstStyle/>
        <a:p>
          <a:endParaRPr lang="en-US"/>
        </a:p>
      </dgm:t>
    </dgm:pt>
    <dgm:pt modelId="{70FA4407-367C-49AA-909C-553C1FE0B870}" type="sibTrans" cxnId="{D7D3F767-2C13-4627-BAA6-A45C204A6018}">
      <dgm:prSet/>
      <dgm:spPr/>
      <dgm:t>
        <a:bodyPr/>
        <a:lstStyle/>
        <a:p>
          <a:endParaRPr lang="en-US"/>
        </a:p>
      </dgm:t>
    </dgm:pt>
    <dgm:pt modelId="{0FE3C6E4-2979-4ECF-8DE7-04EB78F5F6AB}">
      <dgm:prSet phldrT="[Text]"/>
      <dgm:spPr/>
      <dgm:t>
        <a:bodyPr/>
        <a:lstStyle/>
        <a:p>
          <a:r>
            <a:rPr lang="en-US" dirty="0"/>
            <a:t>No</a:t>
          </a:r>
        </a:p>
      </dgm:t>
    </dgm:pt>
    <dgm:pt modelId="{931AAA13-370B-4DF9-A074-A679955664EA}" type="parTrans" cxnId="{FB2DD2BD-7669-4EEF-9A1C-A19FFC7E9AC2}">
      <dgm:prSet/>
      <dgm:spPr/>
      <dgm:t>
        <a:bodyPr/>
        <a:lstStyle/>
        <a:p>
          <a:endParaRPr lang="en-US"/>
        </a:p>
      </dgm:t>
    </dgm:pt>
    <dgm:pt modelId="{DC83AC76-3B7D-4D86-BD3F-062E18378F42}" type="sibTrans" cxnId="{FB2DD2BD-7669-4EEF-9A1C-A19FFC7E9AC2}">
      <dgm:prSet/>
      <dgm:spPr/>
      <dgm:t>
        <a:bodyPr/>
        <a:lstStyle/>
        <a:p>
          <a:endParaRPr lang="en-US"/>
        </a:p>
      </dgm:t>
    </dgm:pt>
    <dgm:pt modelId="{E0C3E81F-0C0B-4A71-8029-C5317533F13F}" type="pres">
      <dgm:prSet presAssocID="{21498477-578D-4E65-B384-3C27455BAE8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F5930B6-4648-446C-91F7-73587786A6C9}" type="pres">
      <dgm:prSet presAssocID="{3F5FD507-3786-40C4-BA6A-047290325BEF}" presName="hierRoot1" presStyleCnt="0"/>
      <dgm:spPr/>
    </dgm:pt>
    <dgm:pt modelId="{2DF4E8BF-2B7A-4D92-A947-1E61367D31CC}" type="pres">
      <dgm:prSet presAssocID="{3F5FD507-3786-40C4-BA6A-047290325BEF}" presName="composite" presStyleCnt="0"/>
      <dgm:spPr/>
    </dgm:pt>
    <dgm:pt modelId="{1122CCD3-21C9-4E05-B349-320FCD22B7A9}" type="pres">
      <dgm:prSet presAssocID="{3F5FD507-3786-40C4-BA6A-047290325BEF}" presName="background" presStyleLbl="node0" presStyleIdx="0" presStyleCnt="1"/>
      <dgm:spPr/>
    </dgm:pt>
    <dgm:pt modelId="{A9EEE398-C27E-41FA-B3AE-3CB403DBBB2E}" type="pres">
      <dgm:prSet presAssocID="{3F5FD507-3786-40C4-BA6A-047290325BEF}" presName="text" presStyleLbl="fgAcc0" presStyleIdx="0" presStyleCnt="1" custLinFactNeighborX="2713" custLinFactNeighborY="26428">
        <dgm:presLayoutVars>
          <dgm:chPref val="3"/>
        </dgm:presLayoutVars>
      </dgm:prSet>
      <dgm:spPr/>
    </dgm:pt>
    <dgm:pt modelId="{F6692211-5A5A-4B71-8511-C6CD9AA4CA75}" type="pres">
      <dgm:prSet presAssocID="{3F5FD507-3786-40C4-BA6A-047290325BEF}" presName="hierChild2" presStyleCnt="0"/>
      <dgm:spPr/>
    </dgm:pt>
    <dgm:pt modelId="{EAAE4253-4BE5-4FC2-AAB1-662B7E26498C}" type="pres">
      <dgm:prSet presAssocID="{C5D8E551-3867-4379-9CFC-C166207FBEB8}" presName="Name10" presStyleLbl="parChTrans1D2" presStyleIdx="0" presStyleCnt="2"/>
      <dgm:spPr/>
    </dgm:pt>
    <dgm:pt modelId="{5584CF60-D0F5-4B04-9DE6-396A58CE4A02}" type="pres">
      <dgm:prSet presAssocID="{7AEB0DD1-7C79-47F0-820D-8B8598D4D655}" presName="hierRoot2" presStyleCnt="0"/>
      <dgm:spPr/>
    </dgm:pt>
    <dgm:pt modelId="{EBFCA2FD-DB9B-44EF-B51D-C1A80C57461E}" type="pres">
      <dgm:prSet presAssocID="{7AEB0DD1-7C79-47F0-820D-8B8598D4D655}" presName="composite2" presStyleCnt="0"/>
      <dgm:spPr/>
    </dgm:pt>
    <dgm:pt modelId="{2CB3B39C-196C-4937-A836-8CFE9D17FF08}" type="pres">
      <dgm:prSet presAssocID="{7AEB0DD1-7C79-47F0-820D-8B8598D4D655}" presName="background2" presStyleLbl="node2" presStyleIdx="0" presStyleCnt="2"/>
      <dgm:spPr/>
    </dgm:pt>
    <dgm:pt modelId="{68DBFE8B-026F-425D-9263-D3D03F816A74}" type="pres">
      <dgm:prSet presAssocID="{7AEB0DD1-7C79-47F0-820D-8B8598D4D655}" presName="text2" presStyleLbl="fgAcc2" presStyleIdx="0" presStyleCnt="2" custLinFactNeighborX="3301" custLinFactNeighborY="2599">
        <dgm:presLayoutVars>
          <dgm:chPref val="3"/>
        </dgm:presLayoutVars>
      </dgm:prSet>
      <dgm:spPr/>
    </dgm:pt>
    <dgm:pt modelId="{EB0E1721-191E-4F61-A4D7-871E4361FAA8}" type="pres">
      <dgm:prSet presAssocID="{7AEB0DD1-7C79-47F0-820D-8B8598D4D655}" presName="hierChild3" presStyleCnt="0"/>
      <dgm:spPr/>
    </dgm:pt>
    <dgm:pt modelId="{47F636D2-F9F8-4B64-96A3-A3E990892D46}" type="pres">
      <dgm:prSet presAssocID="{931AAA13-370B-4DF9-A074-A679955664EA}" presName="Name10" presStyleLbl="parChTrans1D2" presStyleIdx="1" presStyleCnt="2"/>
      <dgm:spPr/>
    </dgm:pt>
    <dgm:pt modelId="{BF2BE6E7-40C9-4800-87E1-84F082959CFC}" type="pres">
      <dgm:prSet presAssocID="{0FE3C6E4-2979-4ECF-8DE7-04EB78F5F6AB}" presName="hierRoot2" presStyleCnt="0"/>
      <dgm:spPr/>
    </dgm:pt>
    <dgm:pt modelId="{B3A92893-9E47-4BD8-8E86-FF65895A4661}" type="pres">
      <dgm:prSet presAssocID="{0FE3C6E4-2979-4ECF-8DE7-04EB78F5F6AB}" presName="composite2" presStyleCnt="0"/>
      <dgm:spPr/>
    </dgm:pt>
    <dgm:pt modelId="{5027392C-7704-458B-BD7F-6B4D27712E99}" type="pres">
      <dgm:prSet presAssocID="{0FE3C6E4-2979-4ECF-8DE7-04EB78F5F6AB}" presName="background2" presStyleLbl="node2" presStyleIdx="1" presStyleCnt="2"/>
      <dgm:spPr/>
    </dgm:pt>
    <dgm:pt modelId="{058EB1A4-59CC-4723-9270-6F869356CE42}" type="pres">
      <dgm:prSet presAssocID="{0FE3C6E4-2979-4ECF-8DE7-04EB78F5F6AB}" presName="text2" presStyleLbl="fgAcc2" presStyleIdx="1" presStyleCnt="2">
        <dgm:presLayoutVars>
          <dgm:chPref val="3"/>
        </dgm:presLayoutVars>
      </dgm:prSet>
      <dgm:spPr/>
    </dgm:pt>
    <dgm:pt modelId="{2F95A225-272E-4794-94E8-05859DC6E90F}" type="pres">
      <dgm:prSet presAssocID="{0FE3C6E4-2979-4ECF-8DE7-04EB78F5F6AB}" presName="hierChild3" presStyleCnt="0"/>
      <dgm:spPr/>
    </dgm:pt>
  </dgm:ptLst>
  <dgm:cxnLst>
    <dgm:cxn modelId="{25292402-F3C5-4EB0-A9DE-88DD1693B66C}" type="presOf" srcId="{21498477-578D-4E65-B384-3C27455BAE8D}" destId="{E0C3E81F-0C0B-4A71-8029-C5317533F13F}" srcOrd="0" destOrd="0" presId="urn:microsoft.com/office/officeart/2005/8/layout/hierarchy1"/>
    <dgm:cxn modelId="{A6DFCD0E-AE71-44A4-AE2F-6BFF5CE737A2}" type="presOf" srcId="{3F5FD507-3786-40C4-BA6A-047290325BEF}" destId="{A9EEE398-C27E-41FA-B3AE-3CB403DBBB2E}" srcOrd="0" destOrd="0" presId="urn:microsoft.com/office/officeart/2005/8/layout/hierarchy1"/>
    <dgm:cxn modelId="{2A345845-51E7-4CFE-8615-0F738CCAB8FA}" srcId="{21498477-578D-4E65-B384-3C27455BAE8D}" destId="{3F5FD507-3786-40C4-BA6A-047290325BEF}" srcOrd="0" destOrd="0" parTransId="{D33E341C-A873-4634-AC63-DD61D792CFEE}" sibTransId="{30F7CFD0-FD11-487C-BE9C-6498F94C2599}"/>
    <dgm:cxn modelId="{D7D3F767-2C13-4627-BAA6-A45C204A6018}" srcId="{3F5FD507-3786-40C4-BA6A-047290325BEF}" destId="{7AEB0DD1-7C79-47F0-820D-8B8598D4D655}" srcOrd="0" destOrd="0" parTransId="{C5D8E551-3867-4379-9CFC-C166207FBEB8}" sibTransId="{70FA4407-367C-49AA-909C-553C1FE0B870}"/>
    <dgm:cxn modelId="{D4994E9E-B310-4D1E-BF4E-6DFD6BE5D0A9}" type="presOf" srcId="{C5D8E551-3867-4379-9CFC-C166207FBEB8}" destId="{EAAE4253-4BE5-4FC2-AAB1-662B7E26498C}" srcOrd="0" destOrd="0" presId="urn:microsoft.com/office/officeart/2005/8/layout/hierarchy1"/>
    <dgm:cxn modelId="{8EF253BD-2505-427F-B676-AC9E41960155}" type="presOf" srcId="{931AAA13-370B-4DF9-A074-A679955664EA}" destId="{47F636D2-F9F8-4B64-96A3-A3E990892D46}" srcOrd="0" destOrd="0" presId="urn:microsoft.com/office/officeart/2005/8/layout/hierarchy1"/>
    <dgm:cxn modelId="{FB2DD2BD-7669-4EEF-9A1C-A19FFC7E9AC2}" srcId="{3F5FD507-3786-40C4-BA6A-047290325BEF}" destId="{0FE3C6E4-2979-4ECF-8DE7-04EB78F5F6AB}" srcOrd="1" destOrd="0" parTransId="{931AAA13-370B-4DF9-A074-A679955664EA}" sibTransId="{DC83AC76-3B7D-4D86-BD3F-062E18378F42}"/>
    <dgm:cxn modelId="{89FBC8DF-4D51-4B6C-B824-F99282A3D3BE}" type="presOf" srcId="{7AEB0DD1-7C79-47F0-820D-8B8598D4D655}" destId="{68DBFE8B-026F-425D-9263-D3D03F816A74}" srcOrd="0" destOrd="0" presId="urn:microsoft.com/office/officeart/2005/8/layout/hierarchy1"/>
    <dgm:cxn modelId="{7114DDE5-EFBA-49DA-9755-2A253B2E66EB}" type="presOf" srcId="{0FE3C6E4-2979-4ECF-8DE7-04EB78F5F6AB}" destId="{058EB1A4-59CC-4723-9270-6F869356CE42}" srcOrd="0" destOrd="0" presId="urn:microsoft.com/office/officeart/2005/8/layout/hierarchy1"/>
    <dgm:cxn modelId="{6A475E61-17AA-4647-8A05-2498B8FEDD9C}" type="presParOf" srcId="{E0C3E81F-0C0B-4A71-8029-C5317533F13F}" destId="{6F5930B6-4648-446C-91F7-73587786A6C9}" srcOrd="0" destOrd="0" presId="urn:microsoft.com/office/officeart/2005/8/layout/hierarchy1"/>
    <dgm:cxn modelId="{841D1AB8-42EE-49A4-AA0F-7087F53A65B8}" type="presParOf" srcId="{6F5930B6-4648-446C-91F7-73587786A6C9}" destId="{2DF4E8BF-2B7A-4D92-A947-1E61367D31CC}" srcOrd="0" destOrd="0" presId="urn:microsoft.com/office/officeart/2005/8/layout/hierarchy1"/>
    <dgm:cxn modelId="{C19BBB41-E35A-42F6-ADFC-1526CEDD633A}" type="presParOf" srcId="{2DF4E8BF-2B7A-4D92-A947-1E61367D31CC}" destId="{1122CCD3-21C9-4E05-B349-320FCD22B7A9}" srcOrd="0" destOrd="0" presId="urn:microsoft.com/office/officeart/2005/8/layout/hierarchy1"/>
    <dgm:cxn modelId="{E6CCC28D-187D-4C1D-A256-B7FA9B68D17C}" type="presParOf" srcId="{2DF4E8BF-2B7A-4D92-A947-1E61367D31CC}" destId="{A9EEE398-C27E-41FA-B3AE-3CB403DBBB2E}" srcOrd="1" destOrd="0" presId="urn:microsoft.com/office/officeart/2005/8/layout/hierarchy1"/>
    <dgm:cxn modelId="{75A5018A-FBB4-414C-9A28-AA1378DC6D81}" type="presParOf" srcId="{6F5930B6-4648-446C-91F7-73587786A6C9}" destId="{F6692211-5A5A-4B71-8511-C6CD9AA4CA75}" srcOrd="1" destOrd="0" presId="urn:microsoft.com/office/officeart/2005/8/layout/hierarchy1"/>
    <dgm:cxn modelId="{91648399-F019-4D86-AB2A-FEAE0968F7F8}" type="presParOf" srcId="{F6692211-5A5A-4B71-8511-C6CD9AA4CA75}" destId="{EAAE4253-4BE5-4FC2-AAB1-662B7E26498C}" srcOrd="0" destOrd="0" presId="urn:microsoft.com/office/officeart/2005/8/layout/hierarchy1"/>
    <dgm:cxn modelId="{11E73B58-70EE-4D63-847C-691ED884EE85}" type="presParOf" srcId="{F6692211-5A5A-4B71-8511-C6CD9AA4CA75}" destId="{5584CF60-D0F5-4B04-9DE6-396A58CE4A02}" srcOrd="1" destOrd="0" presId="urn:microsoft.com/office/officeart/2005/8/layout/hierarchy1"/>
    <dgm:cxn modelId="{798617C3-2AF5-41E1-AE70-52FB28FB61D9}" type="presParOf" srcId="{5584CF60-D0F5-4B04-9DE6-396A58CE4A02}" destId="{EBFCA2FD-DB9B-44EF-B51D-C1A80C57461E}" srcOrd="0" destOrd="0" presId="urn:microsoft.com/office/officeart/2005/8/layout/hierarchy1"/>
    <dgm:cxn modelId="{46387688-2C2D-4E0D-8739-6EB52E43B71A}" type="presParOf" srcId="{EBFCA2FD-DB9B-44EF-B51D-C1A80C57461E}" destId="{2CB3B39C-196C-4937-A836-8CFE9D17FF08}" srcOrd="0" destOrd="0" presId="urn:microsoft.com/office/officeart/2005/8/layout/hierarchy1"/>
    <dgm:cxn modelId="{BC3E7682-5784-470B-9D28-40CFCE66345F}" type="presParOf" srcId="{EBFCA2FD-DB9B-44EF-B51D-C1A80C57461E}" destId="{68DBFE8B-026F-425D-9263-D3D03F816A74}" srcOrd="1" destOrd="0" presId="urn:microsoft.com/office/officeart/2005/8/layout/hierarchy1"/>
    <dgm:cxn modelId="{EE95FADB-FE3D-48EB-83F6-624A90C2C550}" type="presParOf" srcId="{5584CF60-D0F5-4B04-9DE6-396A58CE4A02}" destId="{EB0E1721-191E-4F61-A4D7-871E4361FAA8}" srcOrd="1" destOrd="0" presId="urn:microsoft.com/office/officeart/2005/8/layout/hierarchy1"/>
    <dgm:cxn modelId="{906DF1ED-DA3D-4AE7-A6D3-85ED165448BE}" type="presParOf" srcId="{F6692211-5A5A-4B71-8511-C6CD9AA4CA75}" destId="{47F636D2-F9F8-4B64-96A3-A3E990892D46}" srcOrd="2" destOrd="0" presId="urn:microsoft.com/office/officeart/2005/8/layout/hierarchy1"/>
    <dgm:cxn modelId="{0CF1C93F-593A-4C6D-B263-8F79414EC5FB}" type="presParOf" srcId="{F6692211-5A5A-4B71-8511-C6CD9AA4CA75}" destId="{BF2BE6E7-40C9-4800-87E1-84F082959CFC}" srcOrd="3" destOrd="0" presId="urn:microsoft.com/office/officeart/2005/8/layout/hierarchy1"/>
    <dgm:cxn modelId="{D2A9DBB5-30F4-4CB4-9C79-1F9AEC52FE5E}" type="presParOf" srcId="{BF2BE6E7-40C9-4800-87E1-84F082959CFC}" destId="{B3A92893-9E47-4BD8-8E86-FF65895A4661}" srcOrd="0" destOrd="0" presId="urn:microsoft.com/office/officeart/2005/8/layout/hierarchy1"/>
    <dgm:cxn modelId="{A76B2E98-50A3-4587-96CF-ECF231A9BE92}" type="presParOf" srcId="{B3A92893-9E47-4BD8-8E86-FF65895A4661}" destId="{5027392C-7704-458B-BD7F-6B4D27712E99}" srcOrd="0" destOrd="0" presId="urn:microsoft.com/office/officeart/2005/8/layout/hierarchy1"/>
    <dgm:cxn modelId="{0F4BD107-DD72-4AC9-BC1B-9235963D775A}" type="presParOf" srcId="{B3A92893-9E47-4BD8-8E86-FF65895A4661}" destId="{058EB1A4-59CC-4723-9270-6F869356CE42}" srcOrd="1" destOrd="0" presId="urn:microsoft.com/office/officeart/2005/8/layout/hierarchy1"/>
    <dgm:cxn modelId="{881578D2-B150-438B-A2A0-6102EDB0DCE3}" type="presParOf" srcId="{BF2BE6E7-40C9-4800-87E1-84F082959CFC}" destId="{2F95A225-272E-4794-94E8-05859DC6E90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636D2-F9F8-4B64-96A3-A3E990892D46}">
      <dsp:nvSpPr>
        <dsp:cNvPr id="0" name=""/>
        <dsp:cNvSpPr/>
      </dsp:nvSpPr>
      <dsp:spPr>
        <a:xfrm>
          <a:off x="3608281" y="717722"/>
          <a:ext cx="690071" cy="328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02"/>
              </a:lnTo>
              <a:lnTo>
                <a:pt x="690071" y="223802"/>
              </a:lnTo>
              <a:lnTo>
                <a:pt x="690071" y="3284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9327E2-0D9D-4CB5-B8FB-5682CBEB9A15}">
      <dsp:nvSpPr>
        <dsp:cNvPr id="0" name=""/>
        <dsp:cNvSpPr/>
      </dsp:nvSpPr>
      <dsp:spPr>
        <a:xfrm>
          <a:off x="2955485" y="1781816"/>
          <a:ext cx="1342867" cy="309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166"/>
              </a:lnTo>
              <a:lnTo>
                <a:pt x="1342867" y="205166"/>
              </a:lnTo>
              <a:lnTo>
                <a:pt x="1342867" y="3097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57DDA5-D084-46FE-A6B4-90FC2B3886F0}">
      <dsp:nvSpPr>
        <dsp:cNvPr id="0" name=""/>
        <dsp:cNvSpPr/>
      </dsp:nvSpPr>
      <dsp:spPr>
        <a:xfrm>
          <a:off x="2872490" y="1781816"/>
          <a:ext cx="91440" cy="309775"/>
        </a:xfrm>
        <a:custGeom>
          <a:avLst/>
          <a:gdLst/>
          <a:ahLst/>
          <a:cxnLst/>
          <a:rect l="0" t="0" r="0" b="0"/>
          <a:pathLst>
            <a:path>
              <a:moveTo>
                <a:pt x="82995" y="0"/>
              </a:moveTo>
              <a:lnTo>
                <a:pt x="82995" y="205166"/>
              </a:lnTo>
              <a:lnTo>
                <a:pt x="45720" y="205166"/>
              </a:lnTo>
              <a:lnTo>
                <a:pt x="45720" y="3097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466F0C-5982-484F-91FF-132C4E937FCE}">
      <dsp:nvSpPr>
        <dsp:cNvPr id="0" name=""/>
        <dsp:cNvSpPr/>
      </dsp:nvSpPr>
      <dsp:spPr>
        <a:xfrm>
          <a:off x="1538068" y="1781816"/>
          <a:ext cx="1417417" cy="309775"/>
        </a:xfrm>
        <a:custGeom>
          <a:avLst/>
          <a:gdLst/>
          <a:ahLst/>
          <a:cxnLst/>
          <a:rect l="0" t="0" r="0" b="0"/>
          <a:pathLst>
            <a:path>
              <a:moveTo>
                <a:pt x="1417417" y="0"/>
              </a:moveTo>
              <a:lnTo>
                <a:pt x="1417417" y="205166"/>
              </a:lnTo>
              <a:lnTo>
                <a:pt x="0" y="205166"/>
              </a:lnTo>
              <a:lnTo>
                <a:pt x="0" y="3097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E4253-4BE5-4FC2-AAB1-662B7E26498C}">
      <dsp:nvSpPr>
        <dsp:cNvPr id="0" name=""/>
        <dsp:cNvSpPr/>
      </dsp:nvSpPr>
      <dsp:spPr>
        <a:xfrm>
          <a:off x="2955485" y="717722"/>
          <a:ext cx="652795" cy="347047"/>
        </a:xfrm>
        <a:custGeom>
          <a:avLst/>
          <a:gdLst/>
          <a:ahLst/>
          <a:cxnLst/>
          <a:rect l="0" t="0" r="0" b="0"/>
          <a:pathLst>
            <a:path>
              <a:moveTo>
                <a:pt x="652795" y="0"/>
              </a:moveTo>
              <a:lnTo>
                <a:pt x="652795" y="242438"/>
              </a:lnTo>
              <a:lnTo>
                <a:pt x="0" y="242438"/>
              </a:lnTo>
              <a:lnTo>
                <a:pt x="0" y="3470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2CCD3-21C9-4E05-B349-320FCD22B7A9}">
      <dsp:nvSpPr>
        <dsp:cNvPr id="0" name=""/>
        <dsp:cNvSpPr/>
      </dsp:nvSpPr>
      <dsp:spPr>
        <a:xfrm>
          <a:off x="3043677" y="675"/>
          <a:ext cx="1129207" cy="71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EE398-C27E-41FA-B3AE-3CB403DBBB2E}">
      <dsp:nvSpPr>
        <dsp:cNvPr id="0" name=""/>
        <dsp:cNvSpPr/>
      </dsp:nvSpPr>
      <dsp:spPr>
        <a:xfrm>
          <a:off x="3169145" y="119870"/>
          <a:ext cx="1129207" cy="71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Choice</a:t>
          </a:r>
        </a:p>
      </dsp:txBody>
      <dsp:txXfrm>
        <a:off x="3190147" y="140872"/>
        <a:ext cx="1087203" cy="675042"/>
      </dsp:txXfrm>
    </dsp:sp>
    <dsp:sp modelId="{2CB3B39C-196C-4937-A836-8CFE9D17FF08}">
      <dsp:nvSpPr>
        <dsp:cNvPr id="0" name=""/>
        <dsp:cNvSpPr/>
      </dsp:nvSpPr>
      <dsp:spPr>
        <a:xfrm>
          <a:off x="2390881" y="1064769"/>
          <a:ext cx="1129207" cy="71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DBFE8B-026F-425D-9263-D3D03F816A74}">
      <dsp:nvSpPr>
        <dsp:cNvPr id="0" name=""/>
        <dsp:cNvSpPr/>
      </dsp:nvSpPr>
      <dsp:spPr>
        <a:xfrm>
          <a:off x="2516349" y="1183963"/>
          <a:ext cx="1129207" cy="71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Yes</a:t>
          </a:r>
        </a:p>
      </dsp:txBody>
      <dsp:txXfrm>
        <a:off x="2537351" y="1204965"/>
        <a:ext cx="1087203" cy="675042"/>
      </dsp:txXfrm>
    </dsp:sp>
    <dsp:sp modelId="{347CF880-C999-4A22-A105-1024A9BB809A}">
      <dsp:nvSpPr>
        <dsp:cNvPr id="0" name=""/>
        <dsp:cNvSpPr/>
      </dsp:nvSpPr>
      <dsp:spPr>
        <a:xfrm>
          <a:off x="973464" y="2091591"/>
          <a:ext cx="1129207" cy="71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F1332-6365-43AB-B1DB-E6B1E99DF4A0}">
      <dsp:nvSpPr>
        <dsp:cNvPr id="0" name=""/>
        <dsp:cNvSpPr/>
      </dsp:nvSpPr>
      <dsp:spPr>
        <a:xfrm>
          <a:off x="1098931" y="2210785"/>
          <a:ext cx="1129207" cy="71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Fully subsidized</a:t>
          </a:r>
        </a:p>
      </dsp:txBody>
      <dsp:txXfrm>
        <a:off x="1119933" y="2231787"/>
        <a:ext cx="1087203" cy="675042"/>
      </dsp:txXfrm>
    </dsp:sp>
    <dsp:sp modelId="{F6E2C103-BB7A-453C-9F31-83C3434E8179}">
      <dsp:nvSpPr>
        <dsp:cNvPr id="0" name=""/>
        <dsp:cNvSpPr/>
      </dsp:nvSpPr>
      <dsp:spPr>
        <a:xfrm>
          <a:off x="2353606" y="2091591"/>
          <a:ext cx="1129207" cy="71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36DCAA-DE4A-4037-BECB-D89E5C23B4AE}">
      <dsp:nvSpPr>
        <dsp:cNvPr id="0" name=""/>
        <dsp:cNvSpPr/>
      </dsp:nvSpPr>
      <dsp:spPr>
        <a:xfrm>
          <a:off x="2479074" y="2210785"/>
          <a:ext cx="1129207" cy="71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Partially subsidized</a:t>
          </a:r>
        </a:p>
      </dsp:txBody>
      <dsp:txXfrm>
        <a:off x="2500076" y="2231787"/>
        <a:ext cx="1087203" cy="675042"/>
      </dsp:txXfrm>
    </dsp:sp>
    <dsp:sp modelId="{1A29C87B-CA23-4C09-B8D4-F4D1AB3722D8}">
      <dsp:nvSpPr>
        <dsp:cNvPr id="0" name=""/>
        <dsp:cNvSpPr/>
      </dsp:nvSpPr>
      <dsp:spPr>
        <a:xfrm>
          <a:off x="3733748" y="2091591"/>
          <a:ext cx="1129207" cy="71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96441-F474-4642-87B7-FA10F68F6C24}">
      <dsp:nvSpPr>
        <dsp:cNvPr id="0" name=""/>
        <dsp:cNvSpPr/>
      </dsp:nvSpPr>
      <dsp:spPr>
        <a:xfrm>
          <a:off x="3859216" y="2210785"/>
          <a:ext cx="1129207" cy="71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Not subsidized</a:t>
          </a:r>
        </a:p>
      </dsp:txBody>
      <dsp:txXfrm>
        <a:off x="3880218" y="2231787"/>
        <a:ext cx="1087203" cy="675042"/>
      </dsp:txXfrm>
    </dsp:sp>
    <dsp:sp modelId="{5027392C-7704-458B-BD7F-6B4D27712E99}">
      <dsp:nvSpPr>
        <dsp:cNvPr id="0" name=""/>
        <dsp:cNvSpPr/>
      </dsp:nvSpPr>
      <dsp:spPr>
        <a:xfrm>
          <a:off x="3733748" y="1046133"/>
          <a:ext cx="1129207" cy="71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EB1A4-59CC-4723-9270-6F869356CE42}">
      <dsp:nvSpPr>
        <dsp:cNvPr id="0" name=""/>
        <dsp:cNvSpPr/>
      </dsp:nvSpPr>
      <dsp:spPr>
        <a:xfrm>
          <a:off x="3859216" y="1165327"/>
          <a:ext cx="1129207" cy="71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</a:t>
          </a:r>
        </a:p>
      </dsp:txBody>
      <dsp:txXfrm>
        <a:off x="3880218" y="1186329"/>
        <a:ext cx="1087203" cy="6750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636D2-F9F8-4B64-96A3-A3E990892D46}">
      <dsp:nvSpPr>
        <dsp:cNvPr id="0" name=""/>
        <dsp:cNvSpPr/>
      </dsp:nvSpPr>
      <dsp:spPr>
        <a:xfrm>
          <a:off x="2227562" y="872976"/>
          <a:ext cx="634066" cy="133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81"/>
              </a:lnTo>
              <a:lnTo>
                <a:pt x="634066" y="32981"/>
              </a:lnTo>
              <a:lnTo>
                <a:pt x="634066" y="133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E4253-4BE5-4FC2-AAB1-662B7E26498C}">
      <dsp:nvSpPr>
        <dsp:cNvPr id="0" name=""/>
        <dsp:cNvSpPr/>
      </dsp:nvSpPr>
      <dsp:spPr>
        <a:xfrm>
          <a:off x="1570423" y="872976"/>
          <a:ext cx="657138" cy="134870"/>
        </a:xfrm>
        <a:custGeom>
          <a:avLst/>
          <a:gdLst/>
          <a:ahLst/>
          <a:cxnLst/>
          <a:rect l="0" t="0" r="0" b="0"/>
          <a:pathLst>
            <a:path>
              <a:moveTo>
                <a:pt x="657138" y="0"/>
              </a:moveTo>
              <a:lnTo>
                <a:pt x="657138" y="34286"/>
              </a:lnTo>
              <a:lnTo>
                <a:pt x="0" y="34286"/>
              </a:lnTo>
              <a:lnTo>
                <a:pt x="0" y="1348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2CCD3-21C9-4E05-B349-320FCD22B7A9}">
      <dsp:nvSpPr>
        <dsp:cNvPr id="0" name=""/>
        <dsp:cNvSpPr/>
      </dsp:nvSpPr>
      <dsp:spPr>
        <a:xfrm>
          <a:off x="1684680" y="183515"/>
          <a:ext cx="1085764" cy="689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EE398-C27E-41FA-B3AE-3CB403DBBB2E}">
      <dsp:nvSpPr>
        <dsp:cNvPr id="0" name=""/>
        <dsp:cNvSpPr/>
      </dsp:nvSpPr>
      <dsp:spPr>
        <a:xfrm>
          <a:off x="1805320" y="298123"/>
          <a:ext cx="1085764" cy="689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Transit Subsidy</a:t>
          </a:r>
        </a:p>
      </dsp:txBody>
      <dsp:txXfrm>
        <a:off x="1825514" y="318317"/>
        <a:ext cx="1045376" cy="649072"/>
      </dsp:txXfrm>
    </dsp:sp>
    <dsp:sp modelId="{2CB3B39C-196C-4937-A836-8CFE9D17FF08}">
      <dsp:nvSpPr>
        <dsp:cNvPr id="0" name=""/>
        <dsp:cNvSpPr/>
      </dsp:nvSpPr>
      <dsp:spPr>
        <a:xfrm>
          <a:off x="1027541" y="1007846"/>
          <a:ext cx="1085764" cy="689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DBFE8B-026F-425D-9263-D3D03F816A74}">
      <dsp:nvSpPr>
        <dsp:cNvPr id="0" name=""/>
        <dsp:cNvSpPr/>
      </dsp:nvSpPr>
      <dsp:spPr>
        <a:xfrm>
          <a:off x="1148182" y="1122455"/>
          <a:ext cx="1085764" cy="689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Yes</a:t>
          </a:r>
        </a:p>
      </dsp:txBody>
      <dsp:txXfrm>
        <a:off x="1168376" y="1142649"/>
        <a:ext cx="1045376" cy="649072"/>
      </dsp:txXfrm>
    </dsp:sp>
    <dsp:sp modelId="{5027392C-7704-458B-BD7F-6B4D27712E99}">
      <dsp:nvSpPr>
        <dsp:cNvPr id="0" name=""/>
        <dsp:cNvSpPr/>
      </dsp:nvSpPr>
      <dsp:spPr>
        <a:xfrm>
          <a:off x="2318746" y="1006542"/>
          <a:ext cx="1085764" cy="689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EB1A4-59CC-4723-9270-6F869356CE42}">
      <dsp:nvSpPr>
        <dsp:cNvPr id="0" name=""/>
        <dsp:cNvSpPr/>
      </dsp:nvSpPr>
      <dsp:spPr>
        <a:xfrm>
          <a:off x="2439386" y="1121150"/>
          <a:ext cx="1085764" cy="689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No</a:t>
          </a:r>
        </a:p>
      </dsp:txBody>
      <dsp:txXfrm>
        <a:off x="2459580" y="1141344"/>
        <a:ext cx="1045376" cy="6490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636D2-F9F8-4B64-96A3-A3E990892D46}">
      <dsp:nvSpPr>
        <dsp:cNvPr id="0" name=""/>
        <dsp:cNvSpPr/>
      </dsp:nvSpPr>
      <dsp:spPr>
        <a:xfrm>
          <a:off x="2227562" y="872976"/>
          <a:ext cx="634066" cy="133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81"/>
              </a:lnTo>
              <a:lnTo>
                <a:pt x="634066" y="32981"/>
              </a:lnTo>
              <a:lnTo>
                <a:pt x="634066" y="133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E4253-4BE5-4FC2-AAB1-662B7E26498C}">
      <dsp:nvSpPr>
        <dsp:cNvPr id="0" name=""/>
        <dsp:cNvSpPr/>
      </dsp:nvSpPr>
      <dsp:spPr>
        <a:xfrm>
          <a:off x="1570423" y="872976"/>
          <a:ext cx="657138" cy="134870"/>
        </a:xfrm>
        <a:custGeom>
          <a:avLst/>
          <a:gdLst/>
          <a:ahLst/>
          <a:cxnLst/>
          <a:rect l="0" t="0" r="0" b="0"/>
          <a:pathLst>
            <a:path>
              <a:moveTo>
                <a:pt x="657138" y="0"/>
              </a:moveTo>
              <a:lnTo>
                <a:pt x="657138" y="34286"/>
              </a:lnTo>
              <a:lnTo>
                <a:pt x="0" y="34286"/>
              </a:lnTo>
              <a:lnTo>
                <a:pt x="0" y="1348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2CCD3-21C9-4E05-B349-320FCD22B7A9}">
      <dsp:nvSpPr>
        <dsp:cNvPr id="0" name=""/>
        <dsp:cNvSpPr/>
      </dsp:nvSpPr>
      <dsp:spPr>
        <a:xfrm>
          <a:off x="1684680" y="183515"/>
          <a:ext cx="1085764" cy="689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EE398-C27E-41FA-B3AE-3CB403DBBB2E}">
      <dsp:nvSpPr>
        <dsp:cNvPr id="0" name=""/>
        <dsp:cNvSpPr/>
      </dsp:nvSpPr>
      <dsp:spPr>
        <a:xfrm>
          <a:off x="1805320" y="298123"/>
          <a:ext cx="1085764" cy="689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Transit Pass</a:t>
          </a:r>
        </a:p>
      </dsp:txBody>
      <dsp:txXfrm>
        <a:off x="1825514" y="318317"/>
        <a:ext cx="1045376" cy="649072"/>
      </dsp:txXfrm>
    </dsp:sp>
    <dsp:sp modelId="{2CB3B39C-196C-4937-A836-8CFE9D17FF08}">
      <dsp:nvSpPr>
        <dsp:cNvPr id="0" name=""/>
        <dsp:cNvSpPr/>
      </dsp:nvSpPr>
      <dsp:spPr>
        <a:xfrm>
          <a:off x="1027541" y="1007846"/>
          <a:ext cx="1085764" cy="689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DBFE8B-026F-425D-9263-D3D03F816A74}">
      <dsp:nvSpPr>
        <dsp:cNvPr id="0" name=""/>
        <dsp:cNvSpPr/>
      </dsp:nvSpPr>
      <dsp:spPr>
        <a:xfrm>
          <a:off x="1148182" y="1122455"/>
          <a:ext cx="1085764" cy="689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Yes</a:t>
          </a:r>
        </a:p>
      </dsp:txBody>
      <dsp:txXfrm>
        <a:off x="1168376" y="1142649"/>
        <a:ext cx="1045376" cy="649072"/>
      </dsp:txXfrm>
    </dsp:sp>
    <dsp:sp modelId="{5027392C-7704-458B-BD7F-6B4D27712E99}">
      <dsp:nvSpPr>
        <dsp:cNvPr id="0" name=""/>
        <dsp:cNvSpPr/>
      </dsp:nvSpPr>
      <dsp:spPr>
        <a:xfrm>
          <a:off x="2318746" y="1006542"/>
          <a:ext cx="1085764" cy="689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EB1A4-59CC-4723-9270-6F869356CE42}">
      <dsp:nvSpPr>
        <dsp:cNvPr id="0" name=""/>
        <dsp:cNvSpPr/>
      </dsp:nvSpPr>
      <dsp:spPr>
        <a:xfrm>
          <a:off x="2439386" y="1121150"/>
          <a:ext cx="1085764" cy="689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No</a:t>
          </a:r>
        </a:p>
      </dsp:txBody>
      <dsp:txXfrm>
        <a:off x="2459580" y="1141344"/>
        <a:ext cx="1045376" cy="6490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B3D4B-E7F6-4A42-853B-40C1A88C262E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7C1A-D5B2-4BB7-A8A5-88681A8C6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64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86A57-3D42-1746-A4F9-9BA3F9944E9C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6EF74-4753-DA47-9B34-F93D23E42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0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_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0"/>
            <a:ext cx="4938712" cy="934919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r>
              <a:rPr lang="en-US" dirty="0"/>
              <a:t>October 1, 2020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3259138" y="4116388"/>
            <a:ext cx="4938712" cy="255587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1E92D7-15E6-1942-8625-B18760C094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4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_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 userDrawn="1"/>
        </p:nvSpPr>
        <p:spPr>
          <a:xfrm>
            <a:off x="-33797" y="2824744"/>
            <a:ext cx="8328398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1"/>
            <a:ext cx="4938712" cy="91610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59844" y="4076096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r>
              <a:rPr lang="en-US" dirty="0"/>
              <a:t>October 1,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F5EB54-B298-9543-845F-98ED97C920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2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ridgeLiftProfilePhoto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633" y="-79554"/>
            <a:ext cx="9162288" cy="4482936"/>
          </a:xfrm>
          <a:prstGeom prst="rect">
            <a:avLst/>
          </a:prstGeom>
        </p:spPr>
      </p:pic>
      <p:sp>
        <p:nvSpPr>
          <p:cNvPr id="21" name="Rectangle 10"/>
          <p:cNvSpPr/>
          <p:nvPr userDrawn="1"/>
        </p:nvSpPr>
        <p:spPr>
          <a:xfrm>
            <a:off x="-10632" y="4054970"/>
            <a:ext cx="8315866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45733" y="4198682"/>
            <a:ext cx="4938712" cy="90013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4342697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4198682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45733" y="5324438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45733" y="5620395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r>
              <a:rPr lang="en-US" dirty="0"/>
              <a:t>October 1, 2020</a:t>
            </a:r>
          </a:p>
        </p:txBody>
      </p:sp>
    </p:spTree>
    <p:extLst>
      <p:ext uri="{BB962C8B-B14F-4D97-AF65-F5344CB8AC3E}">
        <p14:creationId xmlns:p14="http://schemas.microsoft.com/office/powerpoint/2010/main" val="124427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38" y="1436688"/>
            <a:ext cx="8094662" cy="4370387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2724150"/>
            <a:ext cx="8094134" cy="300513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8741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20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92138" y="1533525"/>
            <a:ext cx="8094662" cy="1928813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3636669"/>
            <a:ext cx="8094134" cy="2496961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8499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68B1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Autofit/>
          </a:bodyPr>
          <a:lstStyle>
            <a:lvl1pPr marL="231775" indent="-231775">
              <a:defRPr sz="1800"/>
            </a:lvl1pPr>
            <a:lvl2pPr marL="688975" indent="-231775"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Autofit/>
          </a:bodyPr>
          <a:lstStyle>
            <a:lvl1pPr marL="2317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2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2593" y="1535113"/>
            <a:ext cx="5394207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92593" y="2174875"/>
            <a:ext cx="5394208" cy="3951288"/>
          </a:xfrm>
        </p:spPr>
        <p:txBody>
          <a:bodyPr>
            <a:noAutofit/>
          </a:bodyPr>
          <a:lstStyle>
            <a:lvl1pPr marL="346075" indent="-230188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92139" y="1535113"/>
            <a:ext cx="2578158" cy="4591050"/>
          </a:xfrm>
        </p:spPr>
        <p:txBody>
          <a:bodyPr>
            <a:noAutofit/>
          </a:bodyPr>
          <a:lstStyle>
            <a:lvl1pPr marL="344488" indent="-225425"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0252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0"/>
          </p:nvPr>
        </p:nvSpPr>
        <p:spPr>
          <a:xfrm>
            <a:off x="592138" y="1420813"/>
            <a:ext cx="8094662" cy="4656137"/>
          </a:xfrm>
        </p:spPr>
        <p:txBody>
          <a:bodyPr>
            <a:noAutofit/>
          </a:bodyPr>
          <a:lstStyle>
            <a:lvl1pPr marL="344488" indent="-225425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96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_Dark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 userDrawn="1"/>
        </p:nvSpPr>
        <p:spPr>
          <a:xfrm>
            <a:off x="-1" y="2833781"/>
            <a:ext cx="8111439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719275" y="3142803"/>
            <a:ext cx="515262" cy="7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6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_Dark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33"/>
          <a:stretch/>
        </p:blipFill>
        <p:spPr>
          <a:xfrm>
            <a:off x="773913" y="3131031"/>
            <a:ext cx="598339" cy="802828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FFFFFF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8472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vider_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719275" y="3142803"/>
            <a:ext cx="515262" cy="7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45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act_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271264" y="2415272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4271264" y="2705186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4271264" y="300384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723FD2-6D43-CB4C-A7CB-69C684CDA0CB}"/>
              </a:ext>
            </a:extLst>
          </p:cNvPr>
          <p:cNvCxnSpPr/>
          <p:nvPr userDrawn="1"/>
        </p:nvCxnSpPr>
        <p:spPr>
          <a:xfrm>
            <a:off x="3848986" y="1722474"/>
            <a:ext cx="0" cy="372139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068D2035-7F9D-EC44-B05F-1C0658CD6E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70734" y="3841281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C13365BF-E8C9-1B4F-AC85-910AE54047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70734" y="4131195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7472B294-679F-764A-B21D-7B0E0AD407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0734" y="4429849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93AE51-E9C3-4246-ACF4-63A86BCB2C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2963" y="2870791"/>
            <a:ext cx="3434822" cy="136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21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act_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723FD2-6D43-CB4C-A7CB-69C684CDA0CB}"/>
              </a:ext>
            </a:extLst>
          </p:cNvPr>
          <p:cNvCxnSpPr/>
          <p:nvPr userDrawn="1"/>
        </p:nvCxnSpPr>
        <p:spPr>
          <a:xfrm>
            <a:off x="3848986" y="1722474"/>
            <a:ext cx="0" cy="3721396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2F20015-BA9E-3048-9E93-A34E51B241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5" y="3155787"/>
            <a:ext cx="2887967" cy="820790"/>
          </a:xfrm>
          <a:prstGeom prst="rect">
            <a:avLst/>
          </a:prstGeom>
        </p:spPr>
      </p:pic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664EA9D3-60ED-DE47-9D70-4A0B42C796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1264" y="2415272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9AA88360-5EA2-7A4D-874A-C59E6062A1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71264" y="2705186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42E3E798-00B5-AE44-A012-94522CA7F8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71264" y="300384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D124E19B-EECD-4847-B3CA-F0FFFF5224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70734" y="3851913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Another Name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3E6B1AA8-75EC-1446-BAE9-3CBBDF26B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70734" y="415246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5633C67D-B2C2-744F-9176-D9951DAD12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0734" y="4451114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3222083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act with Ma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9F0CC529-6FB1-5E46-BC5C-4F7E70AAE6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09577" y="-343478"/>
            <a:ext cx="5695139" cy="4400789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5B200B7-0EC0-B545-982E-1F56089A8B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2963" y="2870791"/>
            <a:ext cx="3434822" cy="1360968"/>
          </a:xfrm>
          <a:prstGeom prst="rect">
            <a:avLst/>
          </a:prstGeom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4A53C0E1-CCF4-C24E-A0FF-C24F9DBA49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33041" y="4046678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761F9967-CE14-F746-8202-765BEAAC85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3041" y="4347225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437B4F26-4BF5-BB4A-B0A2-96BCEF550B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3041" y="4645879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F3452415-2FD2-B941-A0A2-772E01B31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2511" y="5493952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Another Name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5CE3F67E-BF1D-D941-9E60-AE95BD5843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511" y="5794499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2F3A7549-8177-3E49-968D-AE54A2FED1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2511" y="608252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947658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the RSG Palette</a:t>
            </a: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724395" y="2968830"/>
            <a:ext cx="7220198" cy="1840676"/>
            <a:chOff x="724395" y="2968830"/>
            <a:chExt cx="7220198" cy="1318161"/>
          </a:xfrm>
        </p:grpSpPr>
        <p:sp>
          <p:nvSpPr>
            <p:cNvPr id="5" name="Rectangle 4"/>
            <p:cNvSpPr/>
            <p:nvPr/>
          </p:nvSpPr>
          <p:spPr>
            <a:xfrm>
              <a:off x="724395" y="2968830"/>
              <a:ext cx="1472540" cy="13181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15689" y="2968830"/>
              <a:ext cx="1472540" cy="131816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906983" y="2968830"/>
              <a:ext cx="593765" cy="10094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595752" y="2968830"/>
              <a:ext cx="593765" cy="10094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272646" y="2968830"/>
              <a:ext cx="593765" cy="10094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961415" y="2968830"/>
              <a:ext cx="593765" cy="10094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650184" y="2968830"/>
              <a:ext cx="593765" cy="10094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350828" y="2968830"/>
              <a:ext cx="593765" cy="10094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06984" y="4085111"/>
              <a:ext cx="1282534" cy="2018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96399" y="4085111"/>
              <a:ext cx="1282534" cy="20188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50184" y="4085111"/>
              <a:ext cx="1282534" cy="2018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 userDrawn="1"/>
        </p:nvSpPr>
        <p:spPr>
          <a:xfrm>
            <a:off x="629395" y="4785757"/>
            <a:ext cx="306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main colors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4868884" y="2701036"/>
            <a:ext cx="3063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Pop/accent colors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251366" y="4833257"/>
            <a:ext cx="3681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Neutrals of grey and light warm yellow</a:t>
            </a:r>
          </a:p>
        </p:txBody>
      </p:sp>
    </p:spTree>
    <p:extLst>
      <p:ext uri="{BB962C8B-B14F-4D97-AF65-F5344CB8AC3E}">
        <p14:creationId xmlns:p14="http://schemas.microsoft.com/office/powerpoint/2010/main" val="31575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8094133" cy="96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77058" y="275704"/>
            <a:ext cx="0" cy="959662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439316"/>
            <a:ext cx="299283" cy="29928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" y="6222734"/>
            <a:ext cx="9143999" cy="89537"/>
            <a:chOff x="1" y="6276051"/>
            <a:chExt cx="9143999" cy="89537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1" y="6365588"/>
              <a:ext cx="8565430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565431" y="6276051"/>
              <a:ext cx="95250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660681" y="6276051"/>
              <a:ext cx="81015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741696" y="6365588"/>
              <a:ext cx="402304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8457258" y="6396942"/>
            <a:ext cx="381000" cy="2308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r"/>
            <a:fld id="{6AFB2962-CD7A-BA4A-83EB-E335D01B9653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5" r:id="rId3"/>
    <p:sldLayoutId id="2147483674" r:id="rId4"/>
    <p:sldLayoutId id="2147483660" r:id="rId5"/>
    <p:sldLayoutId id="2147483661" r:id="rId6"/>
    <p:sldLayoutId id="2147483672" r:id="rId7"/>
    <p:sldLayoutId id="2147483653" r:id="rId8"/>
    <p:sldLayoutId id="2147483673" r:id="rId9"/>
    <p:sldLayoutId id="2147483671" r:id="rId10"/>
    <p:sldLayoutId id="2147483668" r:id="rId11"/>
    <p:sldLayoutId id="2147483667" r:id="rId12"/>
    <p:sldLayoutId id="2147483678" r:id="rId13"/>
    <p:sldLayoutId id="2147483676" r:id="rId14"/>
    <p:sldLayoutId id="2147483677" r:id="rId15"/>
    <p:sldLayoutId id="2147483669" r:id="rId16"/>
    <p:sldLayoutId id="2147483675" r:id="rId17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8463" indent="-2794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thepurplejournal.wordpress.com/2010/05/10/reminder-to-self-do-not-take-the-hyderabad-to-chennai-bus-ever-again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CEC4D3-6CBE-AF47-856C-433E5B1DC9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Transit Pass Ownership Model Estimation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7BCFF-9F2E-7F4C-B598-2D5187E690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April 27, 2021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F95DA-6515-F648-A9CE-AAC9732302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ActivitySim Weekly Meeting</a:t>
            </a:r>
          </a:p>
        </p:txBody>
      </p:sp>
    </p:spTree>
    <p:extLst>
      <p:ext uri="{BB962C8B-B14F-4D97-AF65-F5344CB8AC3E}">
        <p14:creationId xmlns:p14="http://schemas.microsoft.com/office/powerpoint/2010/main" val="248530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6A0DB-98C0-446D-9657-DA5925EB6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for estimation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83955-679D-4223-9DD9-6D1A5C9B07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California Household Travel Survey for MTC</a:t>
            </a:r>
          </a:p>
          <a:p>
            <a:pPr lvl="1"/>
            <a:r>
              <a:rPr lang="en-US"/>
              <a:t>9,719 households</a:t>
            </a:r>
          </a:p>
          <a:p>
            <a:pPr lvl="1"/>
            <a:r>
              <a:rPr lang="en-US"/>
              <a:t>23,948 </a:t>
            </a:r>
            <a:r>
              <a:rPr lang="en-US" dirty="0"/>
              <a:t>persons</a:t>
            </a:r>
          </a:p>
          <a:p>
            <a:r>
              <a:rPr lang="en-US" dirty="0"/>
              <a:t>Data collected transit pass ownership at person level, type of pass owned, whether pass was subsidized, and amount of subsidy</a:t>
            </a:r>
          </a:p>
          <a:p>
            <a:r>
              <a:rPr lang="en-US" dirty="0"/>
              <a:t>Most complete dataset with respect to transit pass ownership and largest sample size in a region with several transit options</a:t>
            </a:r>
          </a:p>
        </p:txBody>
      </p:sp>
    </p:spTree>
    <p:extLst>
      <p:ext uri="{BB962C8B-B14F-4D97-AF65-F5344CB8AC3E}">
        <p14:creationId xmlns:p14="http://schemas.microsoft.com/office/powerpoint/2010/main" val="178287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23AD3-54E7-4D23-BC79-2DFCD4B12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pass type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ABA1854-7E1B-444B-9674-C38559E1C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843464"/>
              </p:ext>
            </p:extLst>
          </p:nvPr>
        </p:nvGraphicFramePr>
        <p:xfrm>
          <a:off x="1666875" y="1417638"/>
          <a:ext cx="4968875" cy="24765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828437">
                  <a:extLst>
                    <a:ext uri="{9D8B030D-6E8A-4147-A177-3AD203B41FA5}">
                      <a16:colId xmlns:a16="http://schemas.microsoft.com/office/drawing/2014/main" val="4239907754"/>
                    </a:ext>
                  </a:extLst>
                </a:gridCol>
                <a:gridCol w="978486">
                  <a:extLst>
                    <a:ext uri="{9D8B030D-6E8A-4147-A177-3AD203B41FA5}">
                      <a16:colId xmlns:a16="http://schemas.microsoft.com/office/drawing/2014/main" val="3716319370"/>
                    </a:ext>
                  </a:extLst>
                </a:gridCol>
                <a:gridCol w="1161952">
                  <a:extLst>
                    <a:ext uri="{9D8B030D-6E8A-4147-A177-3AD203B41FA5}">
                      <a16:colId xmlns:a16="http://schemas.microsoft.com/office/drawing/2014/main" val="115923083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Transit pass type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Freq.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Percent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161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BayArea Clipper Card (Clip)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747,034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62%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79863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San Diego Compass Card (Comp)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1,085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21373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Tap Card or EZ Transit Pass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17,557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21216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Other local bus pass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126,729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14779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Other express/ commuter bus pass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17,166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76969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Other light rail/subway/train/ streetcar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51,860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9904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Dial-a-ride/paratransit pass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16,643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12733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Ferry/boatpass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6,991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30437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Other (specify)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177,201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1641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33,134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27664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4,009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05572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1,199,410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117846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EAF5D6D-2E22-442E-89DC-E90B4C2FE73A}"/>
              </a:ext>
            </a:extLst>
          </p:cNvPr>
          <p:cNvSpPr txBox="1"/>
          <p:nvPr/>
        </p:nvSpPr>
        <p:spPr>
          <a:xfrm>
            <a:off x="1009649" y="4143375"/>
            <a:ext cx="75628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Many different types of transit passes (~30 transit operators in region)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Some persons have multiple passes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Each pass has different types of discounts (seniors, students,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About ½ of Clipper Card owners have a transit pass loaded on their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On-board survey data could be used to estimate average fare paid based on pass type used</a:t>
            </a:r>
          </a:p>
        </p:txBody>
      </p:sp>
    </p:spTree>
    <p:extLst>
      <p:ext uri="{BB962C8B-B14F-4D97-AF65-F5344CB8AC3E}">
        <p14:creationId xmlns:p14="http://schemas.microsoft.com/office/powerpoint/2010/main" val="2892248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295BD-2707-4026-9FA6-7E84C6A15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Amount of subsidy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B1854-9818-454A-9DB7-0683E1D8BB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281404"/>
            <a:ext cx="8094662" cy="4370387"/>
          </a:xfrm>
        </p:spPr>
        <p:txBody>
          <a:bodyPr/>
          <a:lstStyle/>
          <a:p>
            <a:r>
              <a:rPr lang="en-US" dirty="0"/>
              <a:t>Subsidy has the effect of reducing perceived fare</a:t>
            </a:r>
          </a:p>
          <a:p>
            <a:r>
              <a:rPr lang="en-US" dirty="0"/>
              <a:t>Subsidy converted to daily and compared to work or school round-trip fare from best walk-transit path</a:t>
            </a:r>
          </a:p>
          <a:p>
            <a:pPr lvl="1"/>
            <a:r>
              <a:rPr lang="en-US" dirty="0"/>
              <a:t>Work fare used if person type = full-time or part-time worker, else school fare used.</a:t>
            </a:r>
          </a:p>
          <a:p>
            <a:pPr lvl="1"/>
            <a:r>
              <a:rPr lang="en-US" dirty="0"/>
              <a:t>Capped at 100%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25521F-759F-4E78-B439-A9683D04D4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237363"/>
              </p:ext>
            </p:extLst>
          </p:nvPr>
        </p:nvGraphicFramePr>
        <p:xfrm>
          <a:off x="1522412" y="3705225"/>
          <a:ext cx="6099175" cy="266509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079625">
                  <a:extLst>
                    <a:ext uri="{9D8B030D-6E8A-4147-A177-3AD203B41FA5}">
                      <a16:colId xmlns:a16="http://schemas.microsoft.com/office/drawing/2014/main" val="268181197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27774623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462509222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val="149482166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Transit subsidy unit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Freq.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Percent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Conversion to daily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71902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 hour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0.36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subsidy * 24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33640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 day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4.2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3331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 week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3.84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subsidy * 1/5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30970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 month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39.98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subsidy * 1/22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46006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 semester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3.48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subsidy * 1/(4*22)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46985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Per year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7.68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subsidy * 1/(12*22)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49585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Other (specify)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3.84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various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05708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238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28.57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92185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RF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8.04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56445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7879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02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ABE2A47-9885-4873-81B7-391D8C00BB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559336"/>
              </p:ext>
            </p:extLst>
          </p:nvPr>
        </p:nvGraphicFramePr>
        <p:xfrm>
          <a:off x="525462" y="1235366"/>
          <a:ext cx="8093075" cy="465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CC9A8C0-D325-4CBA-83DE-EFF605835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6" y="274638"/>
            <a:ext cx="8094133" cy="960728"/>
          </a:xfrm>
        </p:spPr>
        <p:txBody>
          <a:bodyPr anchor="ctr">
            <a:normAutofit/>
          </a:bodyPr>
          <a:lstStyle/>
          <a:p>
            <a:r>
              <a:rPr lang="en-US" dirty="0"/>
              <a:t>Daily subsidy compared to round-trip mandatory fare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ECC72-1705-4CBE-BAC8-D701A67313F6}"/>
              </a:ext>
            </a:extLst>
          </p:cNvPr>
          <p:cNvSpPr txBox="1"/>
          <p:nvPr/>
        </p:nvSpPr>
        <p:spPr>
          <a:xfrm>
            <a:off x="2781300" y="5831443"/>
            <a:ext cx="3751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Average subsidized percent = 49%</a:t>
            </a:r>
          </a:p>
        </p:txBody>
      </p:sp>
    </p:spTree>
    <p:extLst>
      <p:ext uri="{BB962C8B-B14F-4D97-AF65-F5344CB8AC3E}">
        <p14:creationId xmlns:p14="http://schemas.microsoft.com/office/powerpoint/2010/main" val="3370312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9795-4FEA-42C1-AF8B-F2D60FCC6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for estimation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32C15-7C49-4971-8A04-8F3E7FE8BB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Household and person attributes</a:t>
            </a:r>
          </a:p>
          <a:p>
            <a:pPr lvl="1"/>
            <a:r>
              <a:rPr lang="en-US" sz="1800" dirty="0"/>
              <a:t>Income, person type, industry</a:t>
            </a:r>
          </a:p>
          <a:p>
            <a:r>
              <a:rPr lang="en-US" sz="2000" dirty="0"/>
              <a:t>Mobility attributes to work and school commute (from TM2)</a:t>
            </a:r>
          </a:p>
          <a:p>
            <a:pPr lvl="1"/>
            <a:r>
              <a:rPr lang="en-US" sz="1800" dirty="0"/>
              <a:t>Auto generalized time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autoGenTime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time +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+ tolls)/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*60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Transit generalized time (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in-vehicle time + 1.5*(walk time + first wait time)+2*transfer wait time + 10*transfers + fare*100/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*60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Auto minus transit generalized time (higher should be + for transit pass ownership)</a:t>
            </a:r>
          </a:p>
          <a:p>
            <a:pPr lvl="1"/>
            <a:r>
              <a:rPr lang="en-US" sz="1800" dirty="0"/>
              <a:t>Availability of rail in path</a:t>
            </a:r>
          </a:p>
          <a:p>
            <a:r>
              <a:rPr lang="en-US" sz="2000" dirty="0"/>
              <a:t>Household transit accessibility</a:t>
            </a:r>
          </a:p>
          <a:p>
            <a:pPr lvl="1"/>
            <a:r>
              <a:rPr lang="en-US" sz="1800" dirty="0"/>
              <a:t>Destination choice logsum from household microzone to non-mandatory activities by off-peak walk-transit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F5E4C2-50FD-4E3B-9AE1-A3276A451EEB}"/>
              </a:ext>
            </a:extLst>
          </p:cNvPr>
          <p:cNvSpPr txBox="1"/>
          <p:nvPr/>
        </p:nvSpPr>
        <p:spPr>
          <a:xfrm>
            <a:off x="1333501" y="6260196"/>
            <a:ext cx="6953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Notes: cost per mile (</a:t>
            </a:r>
            <a:r>
              <a:rPr lang="en-US" sz="16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cpm</a:t>
            </a:r>
            <a:r>
              <a:rPr lang="en-US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 = 17.23 cents; Value of time (</a:t>
            </a:r>
            <a:r>
              <a:rPr lang="en-US" sz="16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VOT</a:t>
            </a:r>
            <a:r>
              <a:rPr lang="en-US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 = $15/hour; best walk-transit path used for transit skims</a:t>
            </a:r>
          </a:p>
        </p:txBody>
      </p:sp>
    </p:spTree>
    <p:extLst>
      <p:ext uri="{BB962C8B-B14F-4D97-AF65-F5344CB8AC3E}">
        <p14:creationId xmlns:p14="http://schemas.microsoft.com/office/powerpoint/2010/main" val="3190928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5335-7C10-4655-A0EB-8318B629E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6" y="242660"/>
            <a:ext cx="8094133" cy="960728"/>
          </a:xfrm>
        </p:spPr>
        <p:txBody>
          <a:bodyPr/>
          <a:lstStyle/>
          <a:p>
            <a:r>
              <a:rPr lang="en-US" dirty="0"/>
              <a:t>Model structure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C7AD033-D386-42F2-8FC2-2C9392870D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0463840"/>
              </p:ext>
            </p:extLst>
          </p:nvPr>
        </p:nvGraphicFramePr>
        <p:xfrm>
          <a:off x="-559210" y="1619250"/>
          <a:ext cx="5961888" cy="2928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E6B8D69-3EAF-435D-9B04-A7089BC9FEDC}"/>
              </a:ext>
            </a:extLst>
          </p:cNvPr>
          <p:cNvSpPr txBox="1"/>
          <p:nvPr/>
        </p:nvSpPr>
        <p:spPr>
          <a:xfrm>
            <a:off x="1838367" y="5069998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Original proposal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BABA427-BE8F-40B7-AB00-E7284518E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1172843"/>
              </p:ext>
            </p:extLst>
          </p:nvPr>
        </p:nvGraphicFramePr>
        <p:xfrm>
          <a:off x="4627148" y="554778"/>
          <a:ext cx="4516852" cy="1811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EB5BCAC-05DD-4CB8-A40B-7E9190A8C680}"/>
              </a:ext>
            </a:extLst>
          </p:cNvPr>
          <p:cNvSpPr txBox="1"/>
          <p:nvPr/>
        </p:nvSpPr>
        <p:spPr>
          <a:xfrm>
            <a:off x="6020200" y="5111189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Estimated models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6D685-6390-4F8C-A838-CF4C7CF29DA1}"/>
              </a:ext>
            </a:extLst>
          </p:cNvPr>
          <p:cNvSpPr txBox="1"/>
          <p:nvPr/>
        </p:nvSpPr>
        <p:spPr>
          <a:xfrm>
            <a:off x="1142621" y="5767470"/>
            <a:ext cx="6994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Not possible to identify fully subsidized pass ownership from data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6A09ED5-E471-4A4C-B010-957F933357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7041008"/>
              </p:ext>
            </p:extLst>
          </p:nvPr>
        </p:nvGraphicFramePr>
        <p:xfrm>
          <a:off x="4639732" y="3116389"/>
          <a:ext cx="4516852" cy="1811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" name="Arrow: Down 2">
            <a:extLst>
              <a:ext uri="{FF2B5EF4-FFF2-40B4-BE49-F238E27FC236}">
                <a16:creationId xmlns:a16="http://schemas.microsoft.com/office/drawing/2014/main" id="{D07E7E20-997A-4D67-B4F9-0B80AB138DF6}"/>
              </a:ext>
            </a:extLst>
          </p:cNvPr>
          <p:cNvSpPr/>
          <p:nvPr/>
        </p:nvSpPr>
        <p:spPr>
          <a:xfrm>
            <a:off x="6486525" y="2665078"/>
            <a:ext cx="914400" cy="435487"/>
          </a:xfrm>
          <a:prstGeom prst="downArrow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F0BD38-C514-473B-840B-944F3612CD1C}"/>
              </a:ext>
            </a:extLst>
          </p:cNvPr>
          <p:cNvCxnSpPr/>
          <p:nvPr/>
        </p:nvCxnSpPr>
        <p:spPr>
          <a:xfrm>
            <a:off x="4914900" y="723024"/>
            <a:ext cx="0" cy="44705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759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25169-6AFD-433A-82BD-05F80336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Subsidy Model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331F13A-CD3D-4AC0-A04C-D9B703165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83458"/>
              </p:ext>
            </p:extLst>
          </p:nvPr>
        </p:nvGraphicFramePr>
        <p:xfrm>
          <a:off x="1508125" y="1349666"/>
          <a:ext cx="5435600" cy="249555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4216400">
                  <a:extLst>
                    <a:ext uri="{9D8B030D-6E8A-4147-A177-3AD203B41FA5}">
                      <a16:colId xmlns:a16="http://schemas.microsoft.com/office/drawing/2014/main" val="186915895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3854914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91943217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Variable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Subsidy offered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32833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Variable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Coeff</a:t>
                      </a: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T-stat</a:t>
                      </a: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5739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Person type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44552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Full-time worker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1.8827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11.9428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59560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Part-time worker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1.3607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7.6086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46441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University/College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2.0270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10.6879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49385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Industry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14806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NAICS 70 (Entertain,accom)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-0.6596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-2.8966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87305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NAICS 80 (Other services)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-0.3526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-1.4742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74047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NAICS 90 (Public admin)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0.8650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7.7186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41121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Transit accessibility to households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0.0496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3.6835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183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Daily parking cost (dollars)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0.0601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11.5171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578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Constant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-5.1380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-40.6614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957043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06455F9-BDC7-457A-89E5-2412F16A7F47}"/>
              </a:ext>
            </a:extLst>
          </p:cNvPr>
          <p:cNvSpPr txBox="1"/>
          <p:nvPr/>
        </p:nvSpPr>
        <p:spPr>
          <a:xfrm>
            <a:off x="1298574" y="4108159"/>
            <a:ext cx="72358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Full-time workers, part-time workers, and university students more likely to have subsidized transit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Entertainment/accommodations and other services workers less likely to have subsidized transit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Public administration workers more likely to have subsidized transit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Workers who work in more transit accessible locations more likely to have subsidized transit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Parking cost is positively correlated with subsidized transit</a:t>
            </a:r>
          </a:p>
        </p:txBody>
      </p:sp>
    </p:spTree>
    <p:extLst>
      <p:ext uri="{BB962C8B-B14F-4D97-AF65-F5344CB8AC3E}">
        <p14:creationId xmlns:p14="http://schemas.microsoft.com/office/powerpoint/2010/main" val="317215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20183-E0D5-43CA-B785-455F6CB75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Pass Model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DD9A2D-271A-4575-9F92-34B4C9949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19106"/>
              </p:ext>
            </p:extLst>
          </p:nvPr>
        </p:nvGraphicFramePr>
        <p:xfrm>
          <a:off x="592666" y="1235366"/>
          <a:ext cx="5770034" cy="433677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4501902">
                  <a:extLst>
                    <a:ext uri="{9D8B030D-6E8A-4147-A177-3AD203B41FA5}">
                      <a16:colId xmlns:a16="http://schemas.microsoft.com/office/drawing/2014/main" val="1777916243"/>
                    </a:ext>
                  </a:extLst>
                </a:gridCol>
                <a:gridCol w="650877">
                  <a:extLst>
                    <a:ext uri="{9D8B030D-6E8A-4147-A177-3AD203B41FA5}">
                      <a16:colId xmlns:a16="http://schemas.microsoft.com/office/drawing/2014/main" val="1348337031"/>
                    </a:ext>
                  </a:extLst>
                </a:gridCol>
                <a:gridCol w="617255">
                  <a:extLst>
                    <a:ext uri="{9D8B030D-6E8A-4147-A177-3AD203B41FA5}">
                      <a16:colId xmlns:a16="http://schemas.microsoft.com/office/drawing/2014/main" val="1262425357"/>
                    </a:ext>
                  </a:extLst>
                </a:gridCol>
              </a:tblGrid>
              <a:tr h="30768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Variable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Transit Pass Owned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864178"/>
                  </a:ext>
                </a:extLst>
              </a:tr>
              <a:tr h="148046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Variable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Coeff</a:t>
                      </a:r>
                    </a:p>
                  </a:txBody>
                  <a:tcPr marL="7050" marR="7050" marT="705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T-stat</a:t>
                      </a:r>
                    </a:p>
                  </a:txBody>
                  <a:tcPr marL="7050" marR="7050" marT="705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788357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Person type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111020895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Full-time worker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2.0347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18.1726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3400588742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Part-time worker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1.9345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16.3144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1249644267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University/College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2.3878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18.8417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754847076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Non-working adult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1.5207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12.8244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4225612732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Retired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1.9639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16.8226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1664845631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Household Income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660682993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0-$9k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0.6098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4.3813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1309526530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$10-$24k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0.4220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4.7381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431756553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$25-$34k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0.2120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2.2471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514724646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$35-$49k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0.1392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1.7237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220820166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$250k+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-0.1700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-1.9301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615832840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Refused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3351483606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Industry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4160422734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20 (mining, utilities, construct)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-0.3247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-2.4728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481150450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30 (manufacturing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-0.4732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-3.2925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648729819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NAICS 50 (Info, Fin/</a:t>
                      </a:r>
                      <a:r>
                        <a:rPr lang="en-US" sz="1050" u="none" strike="noStrike" dirty="0" err="1">
                          <a:effectLst/>
                        </a:rPr>
                        <a:t>insur</a:t>
                      </a:r>
                      <a:r>
                        <a:rPr lang="en-US" sz="1050" u="none" strike="noStrike" dirty="0">
                          <a:effectLst/>
                        </a:rPr>
                        <a:t>, real estate, prof/sci/</a:t>
                      </a:r>
                      <a:r>
                        <a:rPr lang="en-US" sz="1050" u="none" strike="noStrike" dirty="0" err="1">
                          <a:effectLst/>
                        </a:rPr>
                        <a:t>tech,manage,admin</a:t>
                      </a:r>
                      <a:r>
                        <a:rPr lang="en-US" sz="1050" u="none" strike="noStrike" dirty="0">
                          <a:effectLst/>
                        </a:rPr>
                        <a:t>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0.2731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4.5210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374892573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70 (Entertain,accom)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0.2194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2.0181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584973582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80 (Other services)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-0.5853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-3.6629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794817856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90 (Public admin)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48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0.3041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3.0151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2764333318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Auto minus transit time (work)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0.0019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6.2499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122316002"/>
                  </a:ext>
                </a:extLst>
              </a:tr>
              <a:tr h="1409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Subsidy offered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1.9676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25.6810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588169837"/>
                  </a:ext>
                </a:extLst>
              </a:tr>
              <a:tr h="148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Constant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-3.9329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-38.2630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0" marR="7050" marT="7050" marB="0" anchor="b"/>
                </a:tc>
                <a:extLst>
                  <a:ext uri="{0D108BD9-81ED-4DB2-BD59-A6C34878D82A}">
                    <a16:rowId xmlns:a16="http://schemas.microsoft.com/office/drawing/2014/main" val="1360563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676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C5295-0FE5-4DBA-BE27-B4D5FA2B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Pass Model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44964-731A-46AD-8C79-CE41610EFB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Full-time, part-time workers, college students, retired more likely to own transit pass. Non-working adults more likely than children to own passes.</a:t>
            </a:r>
          </a:p>
          <a:p>
            <a:r>
              <a:rPr lang="en-US" sz="2000" dirty="0"/>
              <a:t>Household income negatively correlated with pass ownership</a:t>
            </a:r>
          </a:p>
          <a:p>
            <a:r>
              <a:rPr lang="en-US" sz="2000" dirty="0"/>
              <a:t>Resource extraction, manufacturing and other services workers less likely to own a transit pass</a:t>
            </a:r>
          </a:p>
          <a:p>
            <a:r>
              <a:rPr lang="en-US" sz="2000" dirty="0"/>
              <a:t>Financial, accommodations, and public sector employees more likely to own a transit pass</a:t>
            </a:r>
          </a:p>
          <a:p>
            <a:r>
              <a:rPr lang="en-US" sz="2000" dirty="0"/>
              <a:t>Transit pass ownership more likely as transit accessibility compared to auto accessibility improves</a:t>
            </a:r>
          </a:p>
          <a:p>
            <a:r>
              <a:rPr lang="en-US" sz="2000" dirty="0"/>
              <a:t>Persons with subsidized transit are more likely to own a transit pass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0231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A1C48-2B97-46F5-A41E-CB818036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interaction of transit pass with parking pass/free parking?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C3297-7456-4FF7-BDEA-3C4FD502D8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0213" y="1408113"/>
            <a:ext cx="8094662" cy="4370387"/>
          </a:xfrm>
        </p:spPr>
        <p:txBody>
          <a:bodyPr/>
          <a:lstStyle/>
          <a:p>
            <a:r>
              <a:rPr lang="en-US" dirty="0"/>
              <a:t>Employer provided parking/reimbursement not asked in recruitment survey</a:t>
            </a:r>
          </a:p>
          <a:p>
            <a:r>
              <a:rPr lang="en-US" dirty="0"/>
              <a:t>Place survey</a:t>
            </a:r>
          </a:p>
          <a:p>
            <a:pPr lvl="1"/>
            <a:r>
              <a:rPr lang="en-US" dirty="0"/>
              <a:t>How much did you pay to park?</a:t>
            </a:r>
          </a:p>
          <a:p>
            <a:pPr lvl="1"/>
            <a:r>
              <a:rPr lang="en-US" dirty="0"/>
              <a:t>What parking type did you use (credit card, cash, employer pass, etc.)?</a:t>
            </a:r>
          </a:p>
          <a:p>
            <a:pPr lvl="1"/>
            <a:r>
              <a:rPr lang="en-US" dirty="0"/>
              <a:t>How much did you pay out-of-pocket that was </a:t>
            </a:r>
            <a:r>
              <a:rPr lang="en-US" i="1" dirty="0"/>
              <a:t>not reimbursed?</a:t>
            </a:r>
          </a:p>
          <a:p>
            <a:r>
              <a:rPr lang="en-US" dirty="0"/>
              <a:t>Messy data</a:t>
            </a:r>
          </a:p>
          <a:p>
            <a:pPr lvl="1"/>
            <a:r>
              <a:rPr lang="en-US" dirty="0"/>
              <a:t>346 cases where “not reimbursed” amount greater than “amount paid” out of 782 total cases with a “not reimbursed” amount greater than zero</a:t>
            </a:r>
          </a:p>
          <a:p>
            <a:pPr lvl="1"/>
            <a:r>
              <a:rPr lang="en-US" dirty="0"/>
              <a:t>When merged with person data, no conclusions could be drawn regarding interaction due to small sample and data issues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16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63FC-B294-469A-AECC-310BD530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 of perceived transit fare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223BE8F-0577-4610-A967-578EEA642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94936"/>
              </p:ext>
            </p:extLst>
          </p:nvPr>
        </p:nvGraphicFramePr>
        <p:xfrm>
          <a:off x="1057274" y="1444625"/>
          <a:ext cx="7124700" cy="219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4900">
                  <a:extLst>
                    <a:ext uri="{9D8B030D-6E8A-4147-A177-3AD203B41FA5}">
                      <a16:colId xmlns:a16="http://schemas.microsoft.com/office/drawing/2014/main" val="2102442180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4282200615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1317974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Subsidy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Subsidy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985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 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fare * cash discount 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fare * cash discount factor * (1-subsidy percent)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67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fare * pass discount 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fare * pass discount factor * (1-subsidy percent)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13555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1E28142-DB07-468F-896D-5E51DD8D3386}"/>
              </a:ext>
            </a:extLst>
          </p:cNvPr>
          <p:cNvSpPr txBox="1"/>
          <p:nvPr/>
        </p:nvSpPr>
        <p:spPr>
          <a:xfrm>
            <a:off x="1152525" y="3721040"/>
            <a:ext cx="74009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Where: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i="1" dirty="0">
                <a:solidFill>
                  <a:schemeClr val="tx2"/>
                </a:solidFill>
              </a:rPr>
              <a:t>Cash fare: </a:t>
            </a:r>
            <a:r>
              <a:rPr lang="en-US" dirty="0">
                <a:solidFill>
                  <a:schemeClr val="tx2"/>
                </a:solidFill>
              </a:rPr>
              <a:t>skimmed fare (includes transfer fare)</a:t>
            </a:r>
          </a:p>
          <a:p>
            <a:r>
              <a:rPr lang="en-US" i="1" dirty="0">
                <a:solidFill>
                  <a:schemeClr val="tx2"/>
                </a:solidFill>
              </a:rPr>
              <a:t>Cash discount factor: </a:t>
            </a:r>
            <a:r>
              <a:rPr lang="en-US" dirty="0">
                <a:solidFill>
                  <a:schemeClr val="tx2"/>
                </a:solidFill>
              </a:rPr>
              <a:t>the ratio of average value of a discounted cash fare to full cash fare for certain person types (seniors, students)</a:t>
            </a:r>
          </a:p>
          <a:p>
            <a:r>
              <a:rPr lang="en-US" i="1" dirty="0">
                <a:solidFill>
                  <a:schemeClr val="tx2"/>
                </a:solidFill>
              </a:rPr>
              <a:t>Pass discount factor: </a:t>
            </a:r>
            <a:r>
              <a:rPr lang="en-US" dirty="0">
                <a:solidFill>
                  <a:schemeClr val="tx2"/>
                </a:solidFill>
              </a:rPr>
              <a:t>the ratio of average value of a discounted transit pass to full cash fare</a:t>
            </a:r>
          </a:p>
          <a:p>
            <a:r>
              <a:rPr lang="en-US" i="1" dirty="0">
                <a:solidFill>
                  <a:schemeClr val="tx2"/>
                </a:solidFill>
              </a:rPr>
              <a:t>Subsidy percent: </a:t>
            </a:r>
            <a:r>
              <a:rPr lang="en-US" dirty="0">
                <a:solidFill>
                  <a:schemeClr val="tx2"/>
                </a:solidFill>
              </a:rPr>
              <a:t>the average percent reimbursement of the cash fare for persons who receive a transit subsidy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576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269E-934E-4EE6-B61D-F41A7F1BB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 of transit pass value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9EB1C-BF68-42BF-B21B-311AC7A1D9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SEMCOG on-board survey data used</a:t>
            </a:r>
          </a:p>
          <a:p>
            <a:pPr lvl="1"/>
            <a:r>
              <a:rPr lang="en-US" dirty="0"/>
              <a:t>Conducted fall 2018/spring 2019</a:t>
            </a:r>
          </a:p>
          <a:p>
            <a:pPr lvl="1"/>
            <a:r>
              <a:rPr lang="en-US" dirty="0"/>
              <a:t>17927 completed surveys</a:t>
            </a:r>
          </a:p>
          <a:p>
            <a:pPr lvl="1"/>
            <a:r>
              <a:rPr lang="en-US" dirty="0"/>
              <a:t>Included multiple operators </a:t>
            </a:r>
          </a:p>
          <a:p>
            <a:pPr lvl="2"/>
            <a:r>
              <a:rPr lang="en-US" dirty="0"/>
              <a:t>Detroit Department of Transportation (</a:t>
            </a:r>
            <a:r>
              <a:rPr lang="en-US" dirty="0" err="1"/>
              <a:t>DDOT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Suburban Mobility Authority for Regional Transportation (SMART)</a:t>
            </a:r>
          </a:p>
          <a:p>
            <a:pPr lvl="2"/>
            <a:r>
              <a:rPr lang="en-US" dirty="0"/>
              <a:t>Ann Arbor Transportation Authority (</a:t>
            </a:r>
            <a:r>
              <a:rPr lang="en-US" dirty="0" err="1"/>
              <a:t>AAATA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University of Michigan </a:t>
            </a:r>
          </a:p>
          <a:p>
            <a:pPr lvl="2"/>
            <a:r>
              <a:rPr lang="en-US" dirty="0"/>
              <a:t>Detroit People Mover</a:t>
            </a:r>
          </a:p>
          <a:p>
            <a:pPr lvl="2"/>
            <a:r>
              <a:rPr lang="en-US" dirty="0"/>
              <a:t>Q Line (streetcar) </a:t>
            </a:r>
          </a:p>
          <a:p>
            <a:pPr lvl="2"/>
            <a:r>
              <a:rPr lang="en-US" dirty="0"/>
              <a:t>Blue Water Area Transit, Lake Erie Transit, MTA Flint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07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93086-9B0D-45E0-86AB-EB41DB94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6B9B7-8D28-4C44-A5DF-B28088126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1129652"/>
            <a:ext cx="7227422" cy="507206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D3B035-A7BC-414D-8AAC-3DF7A7D6ADAB}"/>
              </a:ext>
            </a:extLst>
          </p:cNvPr>
          <p:cNvSpPr/>
          <p:nvPr/>
        </p:nvSpPr>
        <p:spPr>
          <a:xfrm>
            <a:off x="2095500" y="2438400"/>
            <a:ext cx="6791325" cy="1066800"/>
          </a:xfrm>
          <a:prstGeom prst="roundRect">
            <a:avLst/>
          </a:prstGeom>
          <a:noFill/>
          <a:ln w="317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75FBE5-CDF0-4D0F-ADC1-B146B4D2405E}"/>
              </a:ext>
            </a:extLst>
          </p:cNvPr>
          <p:cNvSpPr txBox="1"/>
          <p:nvPr/>
        </p:nvSpPr>
        <p:spPr>
          <a:xfrm>
            <a:off x="283103" y="2544114"/>
            <a:ext cx="1979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Pass ownership, type of pass, fare paid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D650086-1E80-444F-927B-2315C150EFC3}"/>
              </a:ext>
            </a:extLst>
          </p:cNvPr>
          <p:cNvSpPr/>
          <p:nvPr/>
        </p:nvSpPr>
        <p:spPr>
          <a:xfrm>
            <a:off x="2095500" y="3505200"/>
            <a:ext cx="6791325" cy="447676"/>
          </a:xfrm>
          <a:prstGeom prst="roundRect">
            <a:avLst/>
          </a:prstGeom>
          <a:noFill/>
          <a:ln w="317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6CD15F-8E87-4A6C-8446-F4B6DCA0A851}"/>
              </a:ext>
            </a:extLst>
          </p:cNvPr>
          <p:cNvSpPr txBox="1"/>
          <p:nvPr/>
        </p:nvSpPr>
        <p:spPr>
          <a:xfrm>
            <a:off x="283103" y="3559761"/>
            <a:ext cx="1360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Subsidy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7FFC70-F9D2-45AB-804E-CEE52BB78F43}"/>
              </a:ext>
            </a:extLst>
          </p:cNvPr>
          <p:cNvSpPr/>
          <p:nvPr/>
        </p:nvSpPr>
        <p:spPr>
          <a:xfrm>
            <a:off x="2113524" y="4404152"/>
            <a:ext cx="6791325" cy="615524"/>
          </a:xfrm>
          <a:prstGeom prst="roundRect">
            <a:avLst/>
          </a:prstGeom>
          <a:noFill/>
          <a:ln w="317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9CF26-2A88-485B-852A-9B06F3F76ED4}"/>
              </a:ext>
            </a:extLst>
          </p:cNvPr>
          <p:cNvSpPr txBox="1"/>
          <p:nvPr/>
        </p:nvSpPr>
        <p:spPr>
          <a:xfrm>
            <a:off x="283103" y="4239382"/>
            <a:ext cx="210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Convert weekly/monthly value to per trip value</a:t>
            </a:r>
          </a:p>
        </p:txBody>
      </p:sp>
    </p:spTree>
    <p:extLst>
      <p:ext uri="{BB962C8B-B14F-4D97-AF65-F5344CB8AC3E}">
        <p14:creationId xmlns:p14="http://schemas.microsoft.com/office/powerpoint/2010/main" val="2017062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9CD3E-E5F5-42C1-B98A-D1DA5C430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data (</a:t>
            </a:r>
            <a:r>
              <a:rPr lang="en-US" dirty="0" err="1"/>
              <a:t>con’d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52EBE-A8D3-497E-AF7F-4C9710CCE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934" y="1235366"/>
            <a:ext cx="6581775" cy="541972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D88B4E-9D12-4EE2-8416-9A0B651C1168}"/>
              </a:ext>
            </a:extLst>
          </p:cNvPr>
          <p:cNvSpPr/>
          <p:nvPr/>
        </p:nvSpPr>
        <p:spPr>
          <a:xfrm>
            <a:off x="2619631" y="2298358"/>
            <a:ext cx="6057645" cy="1076754"/>
          </a:xfrm>
          <a:prstGeom prst="roundRect">
            <a:avLst/>
          </a:prstGeom>
          <a:noFill/>
          <a:ln w="317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FB9E5-5ABE-4072-B9F5-128C5EC4FD2D}"/>
              </a:ext>
            </a:extLst>
          </p:cNvPr>
          <p:cNvSpPr txBox="1"/>
          <p:nvPr/>
        </p:nvSpPr>
        <p:spPr>
          <a:xfrm>
            <a:off x="466724" y="3205835"/>
            <a:ext cx="1918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Person type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17EB96-102C-4D09-81AE-881FF5AED7DB}"/>
              </a:ext>
            </a:extLst>
          </p:cNvPr>
          <p:cNvSpPr/>
          <p:nvPr/>
        </p:nvSpPr>
        <p:spPr>
          <a:xfrm>
            <a:off x="2619631" y="3793524"/>
            <a:ext cx="6067168" cy="370703"/>
          </a:xfrm>
          <a:prstGeom prst="roundRect">
            <a:avLst/>
          </a:prstGeom>
          <a:noFill/>
          <a:ln w="317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33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04E96-8173-4D30-A128-547588EAE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FF19C-8B57-4C7C-BE06-5B4D6F81C3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76263" indent="-457200">
              <a:buFont typeface="+mj-lt"/>
              <a:buAutoNum type="arabicPeriod"/>
            </a:pPr>
            <a:r>
              <a:rPr lang="en-US" dirty="0"/>
              <a:t>Code pass ownership variable</a:t>
            </a:r>
          </a:p>
          <a:p>
            <a:pPr marL="576263" indent="-457200">
              <a:buFont typeface="+mj-lt"/>
              <a:buAutoNum type="arabicPeriod"/>
            </a:pPr>
            <a:r>
              <a:rPr lang="en-US" dirty="0"/>
              <a:t>Calculate average number of transit trips per day/week/month/semester based on transit frequency responses for transit pass owners</a:t>
            </a:r>
          </a:p>
          <a:p>
            <a:pPr marL="576263" indent="-457200">
              <a:buFont typeface="+mj-lt"/>
              <a:buAutoNum type="arabicPeriod"/>
            </a:pPr>
            <a:r>
              <a:rPr lang="en-US" dirty="0"/>
              <a:t>Code transit pass value (requires looking up values)</a:t>
            </a:r>
          </a:p>
          <a:p>
            <a:pPr marL="576263" indent="-457200">
              <a:buFont typeface="+mj-lt"/>
              <a:buAutoNum type="arabicPeriod"/>
            </a:pPr>
            <a:r>
              <a:rPr lang="en-US" dirty="0"/>
              <a:t>Convert pass value to per trip value using transit frequency</a:t>
            </a:r>
          </a:p>
          <a:p>
            <a:pPr marL="576263" indent="-457200">
              <a:buFont typeface="+mj-lt"/>
              <a:buAutoNum type="arabicPeriod"/>
            </a:pPr>
            <a:r>
              <a:rPr lang="en-US" dirty="0"/>
              <a:t>Code cash fare</a:t>
            </a:r>
          </a:p>
          <a:p>
            <a:pPr marL="576263" indent="-457200">
              <a:buFont typeface="+mj-lt"/>
              <a:buAutoNum type="arabicPeriod"/>
            </a:pPr>
            <a:r>
              <a:rPr lang="en-US" dirty="0"/>
              <a:t>Calculate discount percent based on transit fare code</a:t>
            </a:r>
          </a:p>
          <a:p>
            <a:pPr marL="576263" indent="-457200">
              <a:buFont typeface="+mj-lt"/>
              <a:buAutoNum type="arabicPeriod"/>
            </a:pPr>
            <a:r>
              <a:rPr lang="en-US" dirty="0"/>
              <a:t>Code person type</a:t>
            </a:r>
          </a:p>
          <a:p>
            <a:pPr marL="576263" indent="-457200">
              <a:buFont typeface="+mj-lt"/>
              <a:buAutoNum type="arabicPeriod"/>
            </a:pPr>
            <a:r>
              <a:rPr lang="en-US" dirty="0"/>
              <a:t>Summarize ratios by person type and operator</a:t>
            </a:r>
          </a:p>
          <a:p>
            <a:pPr marL="576263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856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E1054-5ACD-4EB7-AB66-336757881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Pass Ownership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B5439B-CF3E-4F8B-B2FF-9932CBA08E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Included weekly, monthly, semester passes</a:t>
            </a:r>
          </a:p>
          <a:p>
            <a:r>
              <a:rPr lang="en-US" dirty="0"/>
              <a:t>Did not include </a:t>
            </a:r>
          </a:p>
          <a:p>
            <a:pPr lvl="1"/>
            <a:r>
              <a:rPr lang="en-US" dirty="0"/>
              <a:t>Multiple hour passes</a:t>
            </a:r>
          </a:p>
          <a:p>
            <a:pPr lvl="1"/>
            <a:r>
              <a:rPr lang="en-US" dirty="0"/>
              <a:t>Daily passes</a:t>
            </a:r>
          </a:p>
          <a:p>
            <a:pPr lvl="1"/>
            <a:r>
              <a:rPr lang="en-US" dirty="0"/>
              <a:t>Two day passes (discontinued)</a:t>
            </a:r>
          </a:p>
          <a:p>
            <a:pPr lvl="1"/>
            <a:r>
              <a:rPr lang="en-US" dirty="0"/>
              <a:t>Special event passes</a:t>
            </a:r>
          </a:p>
          <a:p>
            <a:r>
              <a:rPr lang="en-US" dirty="0"/>
              <a:t>For each pass type</a:t>
            </a:r>
          </a:p>
          <a:p>
            <a:pPr lvl="1"/>
            <a:r>
              <a:rPr lang="en-US" dirty="0"/>
              <a:t>Looked up value of pass</a:t>
            </a:r>
          </a:p>
          <a:p>
            <a:pPr lvl="1"/>
            <a:r>
              <a:rPr lang="en-US" dirty="0"/>
              <a:t>Divided value of pass by average number of transit trips for pass period based on transit frequency response for pass holders</a:t>
            </a:r>
          </a:p>
        </p:txBody>
      </p:sp>
    </p:spTree>
    <p:extLst>
      <p:ext uri="{BB962C8B-B14F-4D97-AF65-F5344CB8AC3E}">
        <p14:creationId xmlns:p14="http://schemas.microsoft.com/office/powerpoint/2010/main" val="3473537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08740-1A61-4ACA-B975-F25ACCBF0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trips by transit pass ownership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7BC2E3-BE1B-4436-A9B7-B0BA7AD67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169428"/>
              </p:ext>
            </p:extLst>
          </p:nvPr>
        </p:nvGraphicFramePr>
        <p:xfrm>
          <a:off x="1285875" y="1954213"/>
          <a:ext cx="5997576" cy="1714500"/>
        </p:xfrm>
        <a:graphic>
          <a:graphicData uri="http://schemas.openxmlformats.org/drawingml/2006/table">
            <a:tbl>
              <a:tblPr firstRow="1" firstCol="1" last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560575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58407307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val="245526494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0424722"/>
                    </a:ext>
                  </a:extLst>
                </a:gridCol>
                <a:gridCol w="1044576">
                  <a:extLst>
                    <a:ext uri="{9D8B030D-6E8A-4147-A177-3AD203B41FA5}">
                      <a16:colId xmlns:a16="http://schemas.microsoft.com/office/drawing/2014/main" val="20429964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Person Type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No pass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Pass owned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No pass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Pass owned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03679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Full-time worker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40,169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21,063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66%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34%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44199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Part-time worker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10,388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3,445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47436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College/University student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6,545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36,440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55314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Non-working Adult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9,267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3,254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74%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26%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1239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Retired Adult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2,310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1,475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39%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42421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Driving-age student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1,638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1,296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56%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91343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Non-driving age student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1,141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      604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3983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71,459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        67,578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49%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51995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8152BF-E712-4F36-9C58-BA2FD219BD1E}"/>
              </a:ext>
            </a:extLst>
          </p:cNvPr>
          <p:cNvSpPr txBox="1"/>
          <p:nvPr/>
        </p:nvSpPr>
        <p:spPr>
          <a:xfrm>
            <a:off x="1466851" y="4400550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Transit trips made by college/university students most likely to use transit passes (85%)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Transit trips made by part-time workers and non-working adults are least likely to use transit passes (25%-26%)</a:t>
            </a:r>
          </a:p>
        </p:txBody>
      </p:sp>
    </p:spTree>
    <p:extLst>
      <p:ext uri="{BB962C8B-B14F-4D97-AF65-F5344CB8AC3E}">
        <p14:creationId xmlns:p14="http://schemas.microsoft.com/office/powerpoint/2010/main" val="1314289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104A6-9CC8-4E2A-9C6A-B51FA6047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trips by frequency of transit usage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FF3816-6807-4CD0-877A-9E66A0A00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269812"/>
              </p:ext>
            </p:extLst>
          </p:nvPr>
        </p:nvGraphicFramePr>
        <p:xfrm>
          <a:off x="1739900" y="1235366"/>
          <a:ext cx="4749799" cy="396049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463681">
                  <a:extLst>
                    <a:ext uri="{9D8B030D-6E8A-4147-A177-3AD203B41FA5}">
                      <a16:colId xmlns:a16="http://schemas.microsoft.com/office/drawing/2014/main" val="3309998522"/>
                    </a:ext>
                  </a:extLst>
                </a:gridCol>
                <a:gridCol w="710250">
                  <a:extLst>
                    <a:ext uri="{9D8B030D-6E8A-4147-A177-3AD203B41FA5}">
                      <a16:colId xmlns:a16="http://schemas.microsoft.com/office/drawing/2014/main" val="3587139426"/>
                    </a:ext>
                  </a:extLst>
                </a:gridCol>
                <a:gridCol w="710250">
                  <a:extLst>
                    <a:ext uri="{9D8B030D-6E8A-4147-A177-3AD203B41FA5}">
                      <a16:colId xmlns:a16="http://schemas.microsoft.com/office/drawing/2014/main" val="2960473451"/>
                    </a:ext>
                  </a:extLst>
                </a:gridCol>
                <a:gridCol w="865618">
                  <a:extLst>
                    <a:ext uri="{9D8B030D-6E8A-4147-A177-3AD203B41FA5}">
                      <a16:colId xmlns:a16="http://schemas.microsoft.com/office/drawing/2014/main" val="350384581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TRANSIT_USE_FREQ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Freq.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Percent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Average transit use per week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96906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1-2 days / week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4,188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1.5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14619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1-3 days / month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0.5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82365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3-5 days / week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40,254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4.0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83178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6-7 days  /week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22,013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33%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6.5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93572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First time to make this trip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1.0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9443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Less than 1 day a month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174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1.0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88817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67,578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4.6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1471375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Trips per day (asserted)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      2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6510469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Trips per week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  9.2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4676457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Trips per month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39.5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827826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CA3EA6-88B9-4451-A5FB-EE45DD5F5C9A}"/>
              </a:ext>
            </a:extLst>
          </p:cNvPr>
          <p:cNvSpPr txBox="1"/>
          <p:nvPr/>
        </p:nvSpPr>
        <p:spPr>
          <a:xfrm>
            <a:off x="1634594" y="5290409"/>
            <a:ext cx="6029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Table is for transit pass holders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Transit trips per week and month used to scale transit pass costs to per trip value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EFAE51B-90A9-4C1D-88D2-7AF4371152B8}"/>
              </a:ext>
            </a:extLst>
          </p:cNvPr>
          <p:cNvSpPr/>
          <p:nvPr/>
        </p:nvSpPr>
        <p:spPr>
          <a:xfrm>
            <a:off x="5867399" y="4565914"/>
            <a:ext cx="781051" cy="629872"/>
          </a:xfrm>
          <a:prstGeom prst="roundRect">
            <a:avLst/>
          </a:prstGeom>
          <a:noFill/>
          <a:ln w="2857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59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99D73-41F3-41D9-8766-009819807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6" y="17463"/>
            <a:ext cx="8094133" cy="960728"/>
          </a:xfrm>
        </p:spPr>
        <p:txBody>
          <a:bodyPr/>
          <a:lstStyle/>
          <a:p>
            <a:r>
              <a:rPr lang="en-US" dirty="0"/>
              <a:t>Transit pass value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DF6110-156C-4E7A-B382-68714DA6C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052212"/>
              </p:ext>
            </p:extLst>
          </p:nvPr>
        </p:nvGraphicFramePr>
        <p:xfrm>
          <a:off x="1585912" y="972188"/>
          <a:ext cx="5972176" cy="4665974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097718">
                  <a:extLst>
                    <a:ext uri="{9D8B030D-6E8A-4147-A177-3AD203B41FA5}">
                      <a16:colId xmlns:a16="http://schemas.microsoft.com/office/drawing/2014/main" val="231648645"/>
                    </a:ext>
                  </a:extLst>
                </a:gridCol>
                <a:gridCol w="893035">
                  <a:extLst>
                    <a:ext uri="{9D8B030D-6E8A-4147-A177-3AD203B41FA5}">
                      <a16:colId xmlns:a16="http://schemas.microsoft.com/office/drawing/2014/main" val="2605415428"/>
                    </a:ext>
                  </a:extLst>
                </a:gridCol>
                <a:gridCol w="893035">
                  <a:extLst>
                    <a:ext uri="{9D8B030D-6E8A-4147-A177-3AD203B41FA5}">
                      <a16:colId xmlns:a16="http://schemas.microsoft.com/office/drawing/2014/main" val="748274604"/>
                    </a:ext>
                  </a:extLst>
                </a:gridCol>
                <a:gridCol w="1088388">
                  <a:extLst>
                    <a:ext uri="{9D8B030D-6E8A-4147-A177-3AD203B41FA5}">
                      <a16:colId xmlns:a16="http://schemas.microsoft.com/office/drawing/2014/main" val="496930767"/>
                    </a:ext>
                  </a:extLst>
                </a:gridCol>
              </a:tblGrid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Pass type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Cost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Scaling Factor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Cost per trip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844472464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DDOT_5DAY_PASS   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14.40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1.44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153755455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DDOT_BIWEEKLY_GOPASS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27.50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1.38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271929405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DDOT_WEEKLY_GOPASS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14.40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1.44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1395409978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DDOT_MONTHLY_GOPASS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47.00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1.18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344838741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DDOTSMART_REGIONAL_MONTHLY_PASS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49.40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1.24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392543445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SMART_31_DAY_PASS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66.00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1.65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600256986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SMART_REGIONAL_PASS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49.50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1.24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474867246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SMART_REGIONAL_PLUS_PASS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69.50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1.74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201495140"/>
                  </a:ext>
                </a:extLst>
              </a:tr>
              <a:tr h="11490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AAATA_FREE__UNIVERSITY_OF_MICHI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402460565"/>
                  </a:ext>
                </a:extLst>
              </a:tr>
              <a:tr h="11490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AAATA_FREE__ARIDE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49145697"/>
                  </a:ext>
                </a:extLst>
              </a:tr>
              <a:tr h="11490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AAATA_FREE__GOLDRIDE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1532676165"/>
                  </a:ext>
                </a:extLst>
              </a:tr>
              <a:tr h="11490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AAATA_FREE__WCC_CARD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139391124"/>
                  </a:ext>
                </a:extLst>
              </a:tr>
              <a:tr h="11490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AAATA_EMU_STUDENTS_30_DAY_CARD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837013089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AAATA_FARE_DEAL_CARD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29.00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0.73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642479915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Q_LINE_MONTHLY_PASS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50.00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1.25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340583255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Q_LINE_ANNUAL_PASS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50.00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1.25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564571122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DPM_MONTHLY_PASS 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10.00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0.23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969265996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DPM_ANNUAL_PASS (per month cost used) 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10.00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0.23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314847948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BW_10DAY_PASS    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10.50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0.53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2031389792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BW_MONTH_PASS    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27.00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0.68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103893068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LET_31DAY_PASS   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30.00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0.75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544214681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MTA_80_PASS      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55.00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        1.38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129630303"/>
                  </a:ext>
                </a:extLst>
              </a:tr>
              <a:tr h="2079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MTA_90_PASS                    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$        55.00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 $                1.38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b"/>
                </a:tc>
                <a:extLst>
                  <a:ext uri="{0D108BD9-81ED-4DB2-BD59-A6C34878D82A}">
                    <a16:rowId xmlns:a16="http://schemas.microsoft.com/office/drawing/2014/main" val="31848373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83090A8-5D6B-4984-842A-5910D7BEE8BA}"/>
              </a:ext>
            </a:extLst>
          </p:cNvPr>
          <p:cNvSpPr txBox="1"/>
          <p:nvPr/>
        </p:nvSpPr>
        <p:spPr>
          <a:xfrm>
            <a:off x="2538412" y="5707793"/>
            <a:ext cx="421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Assumes full cost, no discounts (yet)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Costs in $2018</a:t>
            </a:r>
          </a:p>
        </p:txBody>
      </p:sp>
    </p:spTree>
    <p:extLst>
      <p:ext uri="{BB962C8B-B14F-4D97-AF65-F5344CB8AC3E}">
        <p14:creationId xmlns:p14="http://schemas.microsoft.com/office/powerpoint/2010/main" val="1118833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F0FD-9149-4350-8D3B-7DF21DBC8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Fare code and discount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02E24A0-A5C1-40CB-B64E-2AA5E1F62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629898"/>
              </p:ext>
            </p:extLst>
          </p:nvPr>
        </p:nvGraphicFramePr>
        <p:xfrm>
          <a:off x="900112" y="1127384"/>
          <a:ext cx="4633914" cy="5385576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719513">
                  <a:extLst>
                    <a:ext uri="{9D8B030D-6E8A-4147-A177-3AD203B41FA5}">
                      <a16:colId xmlns:a16="http://schemas.microsoft.com/office/drawing/2014/main" val="3631920874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2332929204"/>
                    </a:ext>
                  </a:extLst>
                </a:gridCol>
              </a:tblGrid>
              <a:tr h="54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Fare code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Discount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658687993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DDOT Child less than 44in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2182916123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LET Child (6 to 11)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4232146857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BW Child (6 to 17)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0.80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463531636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AAATA Child (6 to 18)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335749465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SMART Disabled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789982343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AAATA Disability - Fare Card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3216319369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BW Handicap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3628267138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AAATA Income - Fare Card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3734177900"/>
                  </a:ext>
                </a:extLst>
              </a:tr>
              <a:tr h="1956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DDOT Medicare Cardholder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263456050"/>
                  </a:ext>
                </a:extLst>
              </a:tr>
              <a:tr h="1956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DDOT Regular (44in - 64yo)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05718659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BW Regular (18-59)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3908267380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SMART Regular (19-64)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4027539174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LET Regular (12-59)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893670294"/>
                  </a:ext>
                </a:extLst>
              </a:tr>
              <a:tr h="147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BW Senior Citizen (60 and up)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3080688009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DDOT Senior (65 and older)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2159038773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BW Shopper Shuttle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2307637243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DDOT Student w/ 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046189053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LET Veterans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118091203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SMART Youth (6 to 18)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3055318505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DPM Disabled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861561993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LET Disabled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2431273680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DPM Regular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402153435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AAATA Regular (19-64)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194229842"/>
                  </a:ext>
                </a:extLst>
              </a:tr>
              <a:tr h="1956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LET Senior Citizen (60 and up)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267025097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DPM Senior (65 and older)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952578852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AAATA Senior (65 and older)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1368705851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SMART Senior (65 and older)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2605040030"/>
                  </a:ext>
                </a:extLst>
              </a:tr>
              <a:tr h="1983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DPM Senior Resident of Detroit / Hamtramck $10 Pass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3035997759"/>
                  </a:ext>
                </a:extLst>
              </a:tr>
              <a:tr h="99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SMART Full Fare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912001513"/>
                  </a:ext>
                </a:extLst>
              </a:tr>
              <a:tr h="1474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SMART Reduced Fare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40" marR="2740" marT="2740" marB="0" anchor="b"/>
                </a:tc>
                <a:extLst>
                  <a:ext uri="{0D108BD9-81ED-4DB2-BD59-A6C34878D82A}">
                    <a16:rowId xmlns:a16="http://schemas.microsoft.com/office/drawing/2014/main" val="70180769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3A27222-038A-41AA-9CFF-2C994E74BBCC}"/>
              </a:ext>
            </a:extLst>
          </p:cNvPr>
          <p:cNvSpPr txBox="1"/>
          <p:nvPr/>
        </p:nvSpPr>
        <p:spPr>
          <a:xfrm>
            <a:off x="6147126" y="2037603"/>
            <a:ext cx="2644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Discount found by comparing cost of fare to full cash fare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Discounts found to be similar for cash fares, weekly passes, and monthly passes</a:t>
            </a:r>
          </a:p>
        </p:txBody>
      </p:sp>
    </p:spTree>
    <p:extLst>
      <p:ext uri="{BB962C8B-B14F-4D97-AF65-F5344CB8AC3E}">
        <p14:creationId xmlns:p14="http://schemas.microsoft.com/office/powerpoint/2010/main" val="3642324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B908BB-9C67-4F1C-869C-CCC32F9C0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826155"/>
              </p:ext>
            </p:extLst>
          </p:nvPr>
        </p:nvGraphicFramePr>
        <p:xfrm>
          <a:off x="525991" y="1551354"/>
          <a:ext cx="6693956" cy="2495181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394558">
                  <a:extLst>
                    <a:ext uri="{9D8B030D-6E8A-4147-A177-3AD203B41FA5}">
                      <a16:colId xmlns:a16="http://schemas.microsoft.com/office/drawing/2014/main" val="1370248437"/>
                    </a:ext>
                  </a:extLst>
                </a:gridCol>
                <a:gridCol w="690323">
                  <a:extLst>
                    <a:ext uri="{9D8B030D-6E8A-4147-A177-3AD203B41FA5}">
                      <a16:colId xmlns:a16="http://schemas.microsoft.com/office/drawing/2014/main" val="2757758503"/>
                    </a:ext>
                  </a:extLst>
                </a:gridCol>
                <a:gridCol w="690323">
                  <a:extLst>
                    <a:ext uri="{9D8B030D-6E8A-4147-A177-3AD203B41FA5}">
                      <a16:colId xmlns:a16="http://schemas.microsoft.com/office/drawing/2014/main" val="794052539"/>
                    </a:ext>
                  </a:extLst>
                </a:gridCol>
                <a:gridCol w="841332">
                  <a:extLst>
                    <a:ext uri="{9D8B030D-6E8A-4147-A177-3AD203B41FA5}">
                      <a16:colId xmlns:a16="http://schemas.microsoft.com/office/drawing/2014/main" val="3387247190"/>
                    </a:ext>
                  </a:extLst>
                </a:gridCol>
                <a:gridCol w="658198">
                  <a:extLst>
                    <a:ext uri="{9D8B030D-6E8A-4147-A177-3AD203B41FA5}">
                      <a16:colId xmlns:a16="http://schemas.microsoft.com/office/drawing/2014/main" val="2837782394"/>
                    </a:ext>
                  </a:extLst>
                </a:gridCol>
                <a:gridCol w="707182">
                  <a:extLst>
                    <a:ext uri="{9D8B030D-6E8A-4147-A177-3AD203B41FA5}">
                      <a16:colId xmlns:a16="http://schemas.microsoft.com/office/drawing/2014/main" val="2906816867"/>
                    </a:ext>
                  </a:extLst>
                </a:gridCol>
                <a:gridCol w="712040">
                  <a:extLst>
                    <a:ext uri="{9D8B030D-6E8A-4147-A177-3AD203B41FA5}">
                      <a16:colId xmlns:a16="http://schemas.microsoft.com/office/drawing/2014/main" val="3403501705"/>
                    </a:ext>
                  </a:extLst>
                </a:gridCol>
              </a:tblGrid>
              <a:tr h="451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Person Type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DDOT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SMART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AAATA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Univ. Michigan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Other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3046243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Full-time worker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520058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Part-time worker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8944402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College/University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2019630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Non-working Adult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2156835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Retired Adult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9010553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Driving-age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96267112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Non-driving age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9871681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6988898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E2EA382-53A5-4608-B62E-EFC875AEA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 of discounted fare to cash fare (Discounted cash ratio)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58E519-CC01-4F70-94E2-DE4AB8A3BBE8}"/>
              </a:ext>
            </a:extLst>
          </p:cNvPr>
          <p:cNvSpPr/>
          <p:nvPr/>
        </p:nvSpPr>
        <p:spPr>
          <a:xfrm>
            <a:off x="6524624" y="2190750"/>
            <a:ext cx="762001" cy="960728"/>
          </a:xfrm>
          <a:prstGeom prst="roundRect">
            <a:avLst/>
          </a:prstGeom>
          <a:noFill/>
          <a:ln w="2857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5CB88C-9E2E-4613-8103-5C2AFE6E9CD3}"/>
              </a:ext>
            </a:extLst>
          </p:cNvPr>
          <p:cNvSpPr txBox="1"/>
          <p:nvPr/>
        </p:nvSpPr>
        <p:spPr>
          <a:xfrm>
            <a:off x="7429500" y="2319814"/>
            <a:ext cx="1485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No discounts for workers, college students, adults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AFDA80-8598-424E-A40B-AEFF468F688B}"/>
              </a:ext>
            </a:extLst>
          </p:cNvPr>
          <p:cNvSpPr/>
          <p:nvPr/>
        </p:nvSpPr>
        <p:spPr>
          <a:xfrm>
            <a:off x="6524624" y="3161003"/>
            <a:ext cx="781051" cy="629872"/>
          </a:xfrm>
          <a:prstGeom prst="roundRect">
            <a:avLst/>
          </a:prstGeom>
          <a:noFill/>
          <a:ln w="2857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2DADBE-D744-4752-802A-DC0D901E2B27}"/>
              </a:ext>
            </a:extLst>
          </p:cNvPr>
          <p:cNvSpPr txBox="1"/>
          <p:nvPr/>
        </p:nvSpPr>
        <p:spPr>
          <a:xfrm>
            <a:off x="7429500" y="3113067"/>
            <a:ext cx="1485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Retired adults and students tend to pay discounted fares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D2A4E3-B90F-4482-80AA-7DC4F8C22F5F}"/>
              </a:ext>
            </a:extLst>
          </p:cNvPr>
          <p:cNvSpPr txBox="1"/>
          <p:nvPr/>
        </p:nvSpPr>
        <p:spPr>
          <a:xfrm>
            <a:off x="695324" y="4591968"/>
            <a:ext cx="68865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Discount rates will be applied to skimmed cash fares for retired adults and students WHO DO NOT OWN TRANSIT PASSES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Discount rates will not be differentiated by transit operator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Though SMART routes are more heavily discounted than other operators</a:t>
            </a:r>
          </a:p>
        </p:txBody>
      </p:sp>
    </p:spTree>
    <p:extLst>
      <p:ext uri="{BB962C8B-B14F-4D97-AF65-F5344CB8AC3E}">
        <p14:creationId xmlns:p14="http://schemas.microsoft.com/office/powerpoint/2010/main" val="3218603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A382-53A5-4608-B62E-EFC875AEA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 of discounted pass value to cash fare (Discounted pass ratio)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D2A4E3-B90F-4482-80AA-7DC4F8C22F5F}"/>
              </a:ext>
            </a:extLst>
          </p:cNvPr>
          <p:cNvSpPr txBox="1"/>
          <p:nvPr/>
        </p:nvSpPr>
        <p:spPr>
          <a:xfrm>
            <a:off x="695323" y="4010943"/>
            <a:ext cx="81915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Significantly different values and uses of transit passes by operator.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University of Michigan routes free to anyone with a pass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</a:rPr>
              <a:t>AAATA</a:t>
            </a:r>
            <a:r>
              <a:rPr lang="en-US" dirty="0">
                <a:solidFill>
                  <a:schemeClr val="tx2"/>
                </a:solidFill>
              </a:rPr>
              <a:t> and other operators heavily discounted via passes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Transit pass ratios will be applied to cash fare by person type and operator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Requires skimming </a:t>
            </a:r>
            <a:r>
              <a:rPr lang="en-US" dirty="0" err="1">
                <a:solidFill>
                  <a:schemeClr val="tx2"/>
                </a:solidFill>
              </a:rPr>
              <a:t>IVT</a:t>
            </a:r>
            <a:r>
              <a:rPr lang="en-US" dirty="0">
                <a:solidFill>
                  <a:schemeClr val="tx2"/>
                </a:solidFill>
              </a:rPr>
              <a:t> by operator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The lower ratio of </a:t>
            </a:r>
            <a:r>
              <a:rPr lang="en-US" dirty="0" err="1">
                <a:solidFill>
                  <a:schemeClr val="tx2"/>
                </a:solidFill>
              </a:rPr>
              <a:t>DDOT</a:t>
            </a:r>
            <a:r>
              <a:rPr lang="en-US" dirty="0">
                <a:solidFill>
                  <a:schemeClr val="tx2"/>
                </a:solidFill>
              </a:rPr>
              <a:t> and SMART will be applied to </a:t>
            </a:r>
            <a:r>
              <a:rPr lang="en-US" dirty="0" err="1">
                <a:solidFill>
                  <a:schemeClr val="tx2"/>
                </a:solidFill>
              </a:rPr>
              <a:t>DDOT</a:t>
            </a:r>
            <a:r>
              <a:rPr lang="en-US" dirty="0">
                <a:solidFill>
                  <a:schemeClr val="tx2"/>
                </a:solidFill>
              </a:rPr>
              <a:t>/SMART combination paths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Otherwise passes only apply to paths with one operator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F119744-BF65-4265-B554-F1D7F2428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644138"/>
              </p:ext>
            </p:extLst>
          </p:nvPr>
        </p:nvGraphicFramePr>
        <p:xfrm>
          <a:off x="525992" y="1551354"/>
          <a:ext cx="6886576" cy="2297111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288151">
                  <a:extLst>
                    <a:ext uri="{9D8B030D-6E8A-4147-A177-3AD203B41FA5}">
                      <a16:colId xmlns:a16="http://schemas.microsoft.com/office/drawing/2014/main" val="1370248437"/>
                    </a:ext>
                  </a:extLst>
                </a:gridCol>
                <a:gridCol w="659647">
                  <a:extLst>
                    <a:ext uri="{9D8B030D-6E8A-4147-A177-3AD203B41FA5}">
                      <a16:colId xmlns:a16="http://schemas.microsoft.com/office/drawing/2014/main" val="2757758503"/>
                    </a:ext>
                  </a:extLst>
                </a:gridCol>
                <a:gridCol w="659647">
                  <a:extLst>
                    <a:ext uri="{9D8B030D-6E8A-4147-A177-3AD203B41FA5}">
                      <a16:colId xmlns:a16="http://schemas.microsoft.com/office/drawing/2014/main" val="794052539"/>
                    </a:ext>
                  </a:extLst>
                </a:gridCol>
                <a:gridCol w="803946">
                  <a:extLst>
                    <a:ext uri="{9D8B030D-6E8A-4147-A177-3AD203B41FA5}">
                      <a16:colId xmlns:a16="http://schemas.microsoft.com/office/drawing/2014/main" val="3387247190"/>
                    </a:ext>
                  </a:extLst>
                </a:gridCol>
                <a:gridCol w="801883">
                  <a:extLst>
                    <a:ext uri="{9D8B030D-6E8A-4147-A177-3AD203B41FA5}">
                      <a16:colId xmlns:a16="http://schemas.microsoft.com/office/drawing/2014/main" val="2837782394"/>
                    </a:ext>
                  </a:extLst>
                </a:gridCol>
                <a:gridCol w="673529">
                  <a:extLst>
                    <a:ext uri="{9D8B030D-6E8A-4147-A177-3AD203B41FA5}">
                      <a16:colId xmlns:a16="http://schemas.microsoft.com/office/drawing/2014/main" val="2906816867"/>
                    </a:ext>
                  </a:extLst>
                </a:gridCol>
                <a:gridCol w="999773">
                  <a:extLst>
                    <a:ext uri="{9D8B030D-6E8A-4147-A177-3AD203B41FA5}">
                      <a16:colId xmlns:a16="http://schemas.microsoft.com/office/drawing/2014/main" val="3403501705"/>
                    </a:ext>
                  </a:extLst>
                </a:gridCol>
              </a:tblGrid>
              <a:tr h="451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Person Type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DDOT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SMART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AAATA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Univ. Michigan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Other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3046243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Full-time worker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520058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Part-time worker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8944402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College/University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2019630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Non-working Adult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2156835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Retired Adult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9010553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Driving-age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96267112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Non-driving age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9871681"/>
                  </a:ext>
                </a:extLst>
              </a:tr>
              <a:tr h="230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6988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94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3AFB7-5CAB-4821-A68C-A1F6587F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Subsidy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35C5DF2-96E4-46C8-9795-8843ADC42D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393042"/>
              </p:ext>
            </p:extLst>
          </p:nvPr>
        </p:nvGraphicFramePr>
        <p:xfrm>
          <a:off x="898525" y="1323975"/>
          <a:ext cx="6873875" cy="246316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787579">
                  <a:extLst>
                    <a:ext uri="{9D8B030D-6E8A-4147-A177-3AD203B41FA5}">
                      <a16:colId xmlns:a16="http://schemas.microsoft.com/office/drawing/2014/main" val="695590478"/>
                    </a:ext>
                  </a:extLst>
                </a:gridCol>
                <a:gridCol w="854280">
                  <a:extLst>
                    <a:ext uri="{9D8B030D-6E8A-4147-A177-3AD203B41FA5}">
                      <a16:colId xmlns:a16="http://schemas.microsoft.com/office/drawing/2014/main" val="1990447707"/>
                    </a:ext>
                  </a:extLst>
                </a:gridCol>
                <a:gridCol w="760148">
                  <a:extLst>
                    <a:ext uri="{9D8B030D-6E8A-4147-A177-3AD203B41FA5}">
                      <a16:colId xmlns:a16="http://schemas.microsoft.com/office/drawing/2014/main" val="804751999"/>
                    </a:ext>
                  </a:extLst>
                </a:gridCol>
                <a:gridCol w="979419">
                  <a:extLst>
                    <a:ext uri="{9D8B030D-6E8A-4147-A177-3AD203B41FA5}">
                      <a16:colId xmlns:a16="http://schemas.microsoft.com/office/drawing/2014/main" val="1479463830"/>
                    </a:ext>
                  </a:extLst>
                </a:gridCol>
                <a:gridCol w="760575">
                  <a:extLst>
                    <a:ext uri="{9D8B030D-6E8A-4147-A177-3AD203B41FA5}">
                      <a16:colId xmlns:a16="http://schemas.microsoft.com/office/drawing/2014/main" val="3249966131"/>
                    </a:ext>
                  </a:extLst>
                </a:gridCol>
                <a:gridCol w="731874">
                  <a:extLst>
                    <a:ext uri="{9D8B030D-6E8A-4147-A177-3AD203B41FA5}">
                      <a16:colId xmlns:a16="http://schemas.microsoft.com/office/drawing/2014/main" val="156405516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Person Type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Yes, entire fare by employer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Yes, entire fare by non-employer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Yes, partial fare by employer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Yes, partial fare by non-employer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66222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Full-time worker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77%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16%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92945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Part-time worker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4%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67902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College/University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66392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Non-working Adult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93%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07859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Retired Adult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84%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11299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Driving-age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69%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29%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04718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Non-driving age 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73%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87605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64%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12%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23%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149216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52B2F5F-CC78-4EB9-A4F5-EF3C3338B57C}"/>
              </a:ext>
            </a:extLst>
          </p:cNvPr>
          <p:cNvSpPr txBox="1"/>
          <p:nvPr/>
        </p:nvSpPr>
        <p:spPr>
          <a:xfrm>
            <a:off x="989033" y="4147661"/>
            <a:ext cx="6602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Partial fare subsidy very infrequent in SEMCOG region; transit subsidy percent = 0.9?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Note: OBS summarizes transit trips, NOT total persons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23% of transit trips by full-time workers have subsidized fare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75% of transit trips by college students have subsidized fare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27-31% of transit trips by K-12 students have subsidized fare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270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63FC-B294-469A-AECC-310BD530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 of perceived transit fare – SEMCOG segmentation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223BE8F-0577-4610-A967-578EEA642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752504"/>
              </p:ext>
            </p:extLst>
          </p:nvPr>
        </p:nvGraphicFramePr>
        <p:xfrm>
          <a:off x="1057273" y="1444625"/>
          <a:ext cx="7629525" cy="219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5902">
                  <a:extLst>
                    <a:ext uri="{9D8B030D-6E8A-4147-A177-3AD203B41FA5}">
                      <a16:colId xmlns:a16="http://schemas.microsoft.com/office/drawing/2014/main" val="2102442180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4282200615"/>
                    </a:ext>
                  </a:extLst>
                </a:gridCol>
                <a:gridCol w="3228973">
                  <a:extLst>
                    <a:ext uri="{9D8B030D-6E8A-4147-A177-3AD203B41FA5}">
                      <a16:colId xmlns:a16="http://schemas.microsoft.com/office/drawing/2014/main" val="1317974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Subsidy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Subsidy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985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 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fare * cash discount </a:t>
                      </a:r>
                      <a:r>
                        <a:rPr lang="en-US" dirty="0" err="1"/>
                        <a:t>factor</a:t>
                      </a:r>
                      <a:r>
                        <a:rPr lang="en-US" baseline="-25000" dirty="0" err="1"/>
                        <a:t>ptype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fare * cash discount </a:t>
                      </a:r>
                      <a:r>
                        <a:rPr lang="en-US" dirty="0" err="1"/>
                        <a:t>factor</a:t>
                      </a:r>
                      <a:r>
                        <a:rPr lang="en-US" baseline="-25000" dirty="0" err="1"/>
                        <a:t>ptype</a:t>
                      </a:r>
                      <a:r>
                        <a:rPr lang="en-US" dirty="0"/>
                        <a:t> * (1-subsidy percent)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67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fare * pass discount </a:t>
                      </a:r>
                      <a:r>
                        <a:rPr lang="en-US" dirty="0" err="1"/>
                        <a:t>factor</a:t>
                      </a:r>
                      <a:r>
                        <a:rPr lang="en-US" baseline="-25000" dirty="0" err="1"/>
                        <a:t>ptype</a:t>
                      </a:r>
                      <a:r>
                        <a:rPr lang="en-US" baseline="-25000" dirty="0"/>
                        <a:t>, operator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fare * pass discount </a:t>
                      </a:r>
                      <a:r>
                        <a:rPr lang="en-US" dirty="0" err="1"/>
                        <a:t>factor</a:t>
                      </a:r>
                      <a:r>
                        <a:rPr lang="en-US" baseline="-25000" dirty="0" err="1"/>
                        <a:t>ptype</a:t>
                      </a:r>
                      <a:r>
                        <a:rPr lang="en-US" baseline="-25000" dirty="0"/>
                        <a:t>, operator</a:t>
                      </a:r>
                      <a:r>
                        <a:rPr lang="en-US" dirty="0"/>
                        <a:t> * (1-subsidy percent)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13555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1E28142-DB07-468F-896D-5E51DD8D3386}"/>
              </a:ext>
            </a:extLst>
          </p:cNvPr>
          <p:cNvSpPr txBox="1"/>
          <p:nvPr/>
        </p:nvSpPr>
        <p:spPr>
          <a:xfrm>
            <a:off x="676272" y="3698755"/>
            <a:ext cx="83915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Where: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i="1" dirty="0">
                <a:solidFill>
                  <a:schemeClr val="tx2"/>
                </a:solidFill>
              </a:rPr>
              <a:t>Cash fare: </a:t>
            </a:r>
            <a:r>
              <a:rPr lang="en-US" dirty="0">
                <a:solidFill>
                  <a:schemeClr val="tx2"/>
                </a:solidFill>
              </a:rPr>
              <a:t>skimmed fare (includes transfer fare)</a:t>
            </a:r>
          </a:p>
          <a:p>
            <a:r>
              <a:rPr lang="en-US" i="1" dirty="0">
                <a:solidFill>
                  <a:schemeClr val="tx2"/>
                </a:solidFill>
              </a:rPr>
              <a:t>Cash discount factor: </a:t>
            </a:r>
            <a:r>
              <a:rPr lang="en-US" dirty="0">
                <a:solidFill>
                  <a:schemeClr val="tx2"/>
                </a:solidFill>
              </a:rPr>
              <a:t>the ratio of average value of a discounted cash fare to full cash fare for certain person types (seniors, students)</a:t>
            </a:r>
          </a:p>
          <a:p>
            <a:r>
              <a:rPr lang="en-US" i="1" dirty="0">
                <a:solidFill>
                  <a:schemeClr val="tx2"/>
                </a:solidFill>
              </a:rPr>
              <a:t>Pass discount factor: </a:t>
            </a:r>
            <a:r>
              <a:rPr lang="en-US" dirty="0">
                <a:solidFill>
                  <a:schemeClr val="tx2"/>
                </a:solidFill>
              </a:rPr>
              <a:t>the ratio of average value of a discounted transit pass to full cash fare</a:t>
            </a:r>
          </a:p>
          <a:p>
            <a:r>
              <a:rPr lang="en-US" i="1" dirty="0">
                <a:solidFill>
                  <a:schemeClr val="tx2"/>
                </a:solidFill>
              </a:rPr>
              <a:t>Subsidy percent: </a:t>
            </a:r>
            <a:r>
              <a:rPr lang="en-US" dirty="0">
                <a:solidFill>
                  <a:schemeClr val="tx2"/>
                </a:solidFill>
              </a:rPr>
              <a:t>the average percent reimbursement of the cash fare for persons who receive a transit subsidy. Will use 0.9 if work tour, else 0.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5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E4F3E-3CBC-4661-A967-84281783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5" name="Picture 4" descr="A white and blue train&#10;&#10;Description automatically generated with medium confidence">
            <a:extLst>
              <a:ext uri="{FF2B5EF4-FFF2-40B4-BE49-F238E27FC236}">
                <a16:creationId xmlns:a16="http://schemas.microsoft.com/office/drawing/2014/main" id="{43D86CA3-99F1-4998-B24C-DD1FE2BA0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00237" y="1564834"/>
            <a:ext cx="5343525" cy="44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11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1427C5-1C23-8C44-8A34-1EF2EFD5A6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Joel Freedman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20BE7-0C94-E34D-9495-7C6A4B6BF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Senior Director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07EA1-3BB8-EF48-BF30-4271750251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Joel.freedman@rsginc.com</a:t>
            </a:r>
          </a:p>
        </p:txBody>
      </p:sp>
    </p:spTree>
    <p:extLst>
      <p:ext uri="{BB962C8B-B14F-4D97-AF65-F5344CB8AC3E}">
        <p14:creationId xmlns:p14="http://schemas.microsoft.com/office/powerpoint/2010/main" val="1729780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14DA-DBA4-4B09-9CCE-A8FB0492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results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7DE9B26-B71E-4EE7-84E6-A05483FE40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016017"/>
              </p:ext>
            </p:extLst>
          </p:nvPr>
        </p:nvGraphicFramePr>
        <p:xfrm>
          <a:off x="1038225" y="1235366"/>
          <a:ext cx="6934200" cy="485406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054925">
                  <a:extLst>
                    <a:ext uri="{9D8B030D-6E8A-4147-A177-3AD203B41FA5}">
                      <a16:colId xmlns:a16="http://schemas.microsoft.com/office/drawing/2014/main" val="1111381863"/>
                    </a:ext>
                  </a:extLst>
                </a:gridCol>
                <a:gridCol w="775855">
                  <a:extLst>
                    <a:ext uri="{9D8B030D-6E8A-4147-A177-3AD203B41FA5}">
                      <a16:colId xmlns:a16="http://schemas.microsoft.com/office/drawing/2014/main" val="3335976296"/>
                    </a:ext>
                  </a:extLst>
                </a:gridCol>
                <a:gridCol w="775855">
                  <a:extLst>
                    <a:ext uri="{9D8B030D-6E8A-4147-A177-3AD203B41FA5}">
                      <a16:colId xmlns:a16="http://schemas.microsoft.com/office/drawing/2014/main" val="4147563755"/>
                    </a:ext>
                  </a:extLst>
                </a:gridCol>
                <a:gridCol w="775855">
                  <a:extLst>
                    <a:ext uri="{9D8B030D-6E8A-4147-A177-3AD203B41FA5}">
                      <a16:colId xmlns:a16="http://schemas.microsoft.com/office/drawing/2014/main" val="749680154"/>
                    </a:ext>
                  </a:extLst>
                </a:gridCol>
                <a:gridCol w="775855">
                  <a:extLst>
                    <a:ext uri="{9D8B030D-6E8A-4147-A177-3AD203B41FA5}">
                      <a16:colId xmlns:a16="http://schemas.microsoft.com/office/drawing/2014/main" val="695812032"/>
                    </a:ext>
                  </a:extLst>
                </a:gridCol>
                <a:gridCol w="775855">
                  <a:extLst>
                    <a:ext uri="{9D8B030D-6E8A-4147-A177-3AD203B41FA5}">
                      <a16:colId xmlns:a16="http://schemas.microsoft.com/office/drawing/2014/main" val="1109548852"/>
                    </a:ext>
                  </a:extLst>
                </a:gridCol>
              </a:tblGrid>
              <a:tr h="286233">
                <a:tc>
                  <a:txBody>
                    <a:bodyPr/>
                    <a:lstStyle/>
                    <a:p>
                      <a:pPr algn="l" fontAlgn="b"/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Subsidized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Not subsidized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No pass (base)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222242750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Variable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Coeff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T-stat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Coeff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T-stat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Coeff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438787744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Person type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3348299868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Full-time worker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4.16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5.34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3.03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3.57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160821027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Part-time worker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3.51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4.72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2.95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3.66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4269320941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University/College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4.18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4.84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3.37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3.64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627654621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Non-working adult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0.56 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0.77 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2.34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3.77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2078371394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Retired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2.80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3.80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2226660325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Household Income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3357897616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0-$9k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0.64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1.49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0.44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2.01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1442122838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$10-$24k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(0.32)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(0.97)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0.21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1.65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438782916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$25-$35k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(0.60)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(1.78)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(0.02)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(0.18)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619734424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$150k-$200k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0.39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2.76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0.14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1.45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4023449761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$200k-$250k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0.11 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0.60 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0.21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1.77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2062079551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$250k+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0.19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1.10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0.06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0.55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1092134747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Refused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(0.26)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(1.42)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(0.00)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(0.01)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1323368458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Industry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2763386379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20 (mining, utilities, construct)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(1.00)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(2.74)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(0.53)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(2.33)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1858632877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30 (manufacturing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(0.42)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(1.41)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(0.49)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(2.29)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702123274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40 (Wholesale, retail, trans)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(0.24)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(1.11)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(0.30)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(2.09)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3889536369"/>
                  </a:ext>
                </a:extLst>
              </a:tr>
              <a:tr h="2862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50 (Info, Fin/insur, real estate, prof/sci/tech,manage,admin)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0.65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3.22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0.55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3.23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1213436183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70 (Entertain,accom)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(0.11)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(0.39)</a:t>
                      </a:r>
                      <a:endParaRPr lang="en-US" sz="105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0.38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2.40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769771838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80 (Other services)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(0.66)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(1.73)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(0.67)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(2.60)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1053754932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NAICS 90 (Public admin)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163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1.55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5.58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0.54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2.16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833389345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Auto minus transit time (work)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0.0025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2.24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0.0038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3.65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3562667634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Constant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(7.62)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(6.27)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(4.96)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(3.80)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1512995999"/>
                  </a:ext>
                </a:extLst>
              </a:tr>
              <a:tr h="1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Theta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0.72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          3.74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07" marR="7907" marT="7907" marB="0" anchor="b"/>
                </a:tc>
                <a:extLst>
                  <a:ext uri="{0D108BD9-81ED-4DB2-BD59-A6C34878D82A}">
                    <a16:rowId xmlns:a16="http://schemas.microsoft.com/office/drawing/2014/main" val="415266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822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F38DE-627A-4890-8085-1344B5F2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results explained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DBFC1-3A96-4987-B10C-45FB735276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666" y="1235366"/>
            <a:ext cx="8094662" cy="4370387"/>
          </a:xfrm>
        </p:spPr>
        <p:txBody>
          <a:bodyPr/>
          <a:lstStyle/>
          <a:p>
            <a:r>
              <a:rPr lang="en-US" sz="2000" dirty="0"/>
              <a:t>Person type</a:t>
            </a:r>
          </a:p>
          <a:p>
            <a:pPr lvl="1"/>
            <a:r>
              <a:rPr lang="en-US" sz="1800" dirty="0"/>
              <a:t>Full-time workers, part-time workers, university students more likely to have subsidized passes</a:t>
            </a:r>
          </a:p>
          <a:p>
            <a:pPr lvl="1"/>
            <a:r>
              <a:rPr lang="en-US" sz="1800" dirty="0"/>
              <a:t>Non-working adults and retired more likely to have unsubsidized passes</a:t>
            </a:r>
          </a:p>
          <a:p>
            <a:r>
              <a:rPr lang="en-US" sz="2000" dirty="0"/>
              <a:t>Income</a:t>
            </a:r>
          </a:p>
          <a:p>
            <a:pPr lvl="1"/>
            <a:r>
              <a:rPr lang="en-US" sz="1800" dirty="0"/>
              <a:t>Very low income, very high income more likely to own passes</a:t>
            </a:r>
          </a:p>
          <a:p>
            <a:r>
              <a:rPr lang="en-US" sz="2000" dirty="0"/>
              <a:t>Industry</a:t>
            </a:r>
          </a:p>
          <a:p>
            <a:pPr lvl="1"/>
            <a:r>
              <a:rPr lang="en-US" sz="1800" dirty="0"/>
              <a:t>Professionals (NAICS 50) more likely to own passes, slightly more likely to own subsidized passes</a:t>
            </a:r>
          </a:p>
          <a:p>
            <a:pPr lvl="1"/>
            <a:r>
              <a:rPr lang="en-US" sz="1800" dirty="0"/>
              <a:t>Public sector employees much more likely to own passes, subsidized</a:t>
            </a:r>
          </a:p>
          <a:p>
            <a:r>
              <a:rPr lang="en-US" sz="2000" dirty="0"/>
              <a:t>Accessibility</a:t>
            </a:r>
          </a:p>
          <a:p>
            <a:pPr lvl="1"/>
            <a:r>
              <a:rPr lang="en-US" sz="1800" dirty="0"/>
              <a:t>The better transit is compared to auto generalized time, the more likely transit pass ownership is</a:t>
            </a:r>
          </a:p>
          <a:p>
            <a:r>
              <a:rPr lang="en-US" sz="2000" dirty="0"/>
              <a:t>Nesting coefficient is within expected range (0.72)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6112424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Presentation">
  <a:themeElements>
    <a:clrScheme name="RSG">
      <a:dk1>
        <a:srgbClr val="48484A"/>
      </a:dk1>
      <a:lt1>
        <a:sysClr val="window" lastClr="FFFFFF"/>
      </a:lt1>
      <a:dk2>
        <a:srgbClr val="262626"/>
      </a:dk2>
      <a:lt2>
        <a:srgbClr val="F68B1F"/>
      </a:lt2>
      <a:accent1>
        <a:srgbClr val="006FA1"/>
      </a:accent1>
      <a:accent2>
        <a:srgbClr val="75BEE9"/>
      </a:accent2>
      <a:accent3>
        <a:srgbClr val="63AF5E"/>
      </a:accent3>
      <a:accent4>
        <a:srgbClr val="FFC20E"/>
      </a:accent4>
      <a:accent5>
        <a:srgbClr val="524D85"/>
      </a:accent5>
      <a:accent6>
        <a:srgbClr val="BA1222"/>
      </a:accent6>
      <a:hlink>
        <a:srgbClr val="0000FF"/>
      </a:hlink>
      <a:folHlink>
        <a:srgbClr val="B1B3B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SG PPT Template.potx" id="{452BFC72-6413-48F5-84CD-CDE6504D51DB}" vid="{E5D65285-4652-4235-B691-FFE21A642A8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83192E243B06448FAEAAC77255F256" ma:contentTypeVersion="14" ma:contentTypeDescription="Create a new document." ma:contentTypeScope="" ma:versionID="3c89457d14386a6aa7facf69c4262d39">
  <xsd:schema xmlns:xsd="http://www.w3.org/2001/XMLSchema" xmlns:xs="http://www.w3.org/2001/XMLSchema" xmlns:p="http://schemas.microsoft.com/office/2006/metadata/properties" xmlns:ns1="http://schemas.microsoft.com/sharepoint/v3" xmlns:ns2="3b0b7883-d909-4fd3-9b55-7b9eba4e8fcf" xmlns:ns3="c668f435-839b-411d-a3d8-c3f5a3c01a6c" targetNamespace="http://schemas.microsoft.com/office/2006/metadata/properties" ma:root="true" ma:fieldsID="c6468932c30ca8b5b1c781f3fb29e31b" ns1:_="" ns2:_="" ns3:_="">
    <xsd:import namespace="http://schemas.microsoft.com/sharepoint/v3"/>
    <xsd:import namespace="3b0b7883-d909-4fd3-9b55-7b9eba4e8fcf"/>
    <xsd:import namespace="c668f435-839b-411d-a3d8-c3f5a3c01a6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b7883-d909-4fd3-9b55-7b9eba4e8f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8f435-839b-411d-a3d8-c3f5a3c01a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23E702B-A4A8-49D1-8100-74D24C5D8E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D64A70-4162-4898-AEE9-B7A7319F5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0b7883-d909-4fd3-9b55-7b9eba4e8fcf"/>
    <ds:schemaRef ds:uri="c668f435-839b-411d-a3d8-c3f5a3c01a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B548D2-16E5-4D59-9228-B99A31CAF826}">
  <ds:schemaRefs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3b0b7883-d909-4fd3-9b55-7b9eba4e8fcf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c668f435-839b-411d-a3d8-c3f5a3c01a6c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RSG PPT Template</Template>
  <TotalTime>836</TotalTime>
  <Words>3348</Words>
  <Application>Microsoft Office PowerPoint</Application>
  <PresentationFormat>On-screen Show (4:3)</PresentationFormat>
  <Paragraphs>944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Courier New</vt:lpstr>
      <vt:lpstr>Lucida Grande</vt:lpstr>
      <vt:lpstr>PowerPoint Presentation</vt:lpstr>
      <vt:lpstr>PowerPoint Presentation</vt:lpstr>
      <vt:lpstr>Data for estimation</vt:lpstr>
      <vt:lpstr>Transit pass type</vt:lpstr>
      <vt:lpstr>Amount of subsidy</vt:lpstr>
      <vt:lpstr>Daily subsidy compared to round-trip mandatory fare</vt:lpstr>
      <vt:lpstr>Data for estimation</vt:lpstr>
      <vt:lpstr>Model structure</vt:lpstr>
      <vt:lpstr>Transit Subsidy Model</vt:lpstr>
      <vt:lpstr>Transit Pass Model</vt:lpstr>
      <vt:lpstr>Transit Pass Model Results</vt:lpstr>
      <vt:lpstr>What about interaction of transit pass with parking pass/free parking?</vt:lpstr>
      <vt:lpstr>Calculation of perceived transit fare</vt:lpstr>
      <vt:lpstr>Calculation of transit pass value</vt:lpstr>
      <vt:lpstr>Relevant data</vt:lpstr>
      <vt:lpstr>Relevant data (con’d)</vt:lpstr>
      <vt:lpstr>Steps</vt:lpstr>
      <vt:lpstr>Transit Pass Ownership</vt:lpstr>
      <vt:lpstr>Transit trips by transit pass ownership</vt:lpstr>
      <vt:lpstr>Transit trips by frequency of transit usage</vt:lpstr>
      <vt:lpstr>Transit pass value</vt:lpstr>
      <vt:lpstr>Fare code and discount</vt:lpstr>
      <vt:lpstr>Ratio of discounted fare to cash fare (Discounted cash ratio)</vt:lpstr>
      <vt:lpstr>Ratio of discounted pass value to cash fare (Discounted pass ratio)</vt:lpstr>
      <vt:lpstr>Transit Subsidy</vt:lpstr>
      <vt:lpstr>Calculation of perceived transit fare – SEMCOG segmentation</vt:lpstr>
      <vt:lpstr>Questions?</vt:lpstr>
      <vt:lpstr>PowerPoint Presentation</vt:lpstr>
      <vt:lpstr>Estimation results</vt:lpstr>
      <vt:lpstr>Estimation results explained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Freedman</dc:creator>
  <cp:lastModifiedBy>Joel Freedman</cp:lastModifiedBy>
  <cp:revision>46</cp:revision>
  <dcterms:created xsi:type="dcterms:W3CDTF">2021-04-12T11:04:19Z</dcterms:created>
  <dcterms:modified xsi:type="dcterms:W3CDTF">2021-05-26T16:18:28Z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0x010100F983192E243B06448FAEAAC77255F256</vt:lpwstr>
  </property>
</Properties>
</file>